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26"/>
  </p:notesMasterIdLst>
  <p:handoutMasterIdLst>
    <p:handoutMasterId r:id="rId27"/>
  </p:handoutMasterIdLst>
  <p:sldIdLst>
    <p:sldId id="357" r:id="rId2"/>
    <p:sldId id="442" r:id="rId3"/>
    <p:sldId id="443" r:id="rId4"/>
    <p:sldId id="441" r:id="rId5"/>
    <p:sldId id="463" r:id="rId6"/>
    <p:sldId id="385" r:id="rId7"/>
    <p:sldId id="447" r:id="rId8"/>
    <p:sldId id="444" r:id="rId9"/>
    <p:sldId id="446" r:id="rId10"/>
    <p:sldId id="448" r:id="rId11"/>
    <p:sldId id="449" r:id="rId12"/>
    <p:sldId id="450" r:id="rId13"/>
    <p:sldId id="451" r:id="rId14"/>
    <p:sldId id="452" r:id="rId15"/>
    <p:sldId id="453" r:id="rId16"/>
    <p:sldId id="454" r:id="rId17"/>
    <p:sldId id="458" r:id="rId18"/>
    <p:sldId id="464" r:id="rId19"/>
    <p:sldId id="455" r:id="rId20"/>
    <p:sldId id="456" r:id="rId21"/>
    <p:sldId id="457" r:id="rId22"/>
    <p:sldId id="465" r:id="rId23"/>
    <p:sldId id="462" r:id="rId24"/>
    <p:sldId id="276" r:id="rId25"/>
  </p:sldIdLst>
  <p:sldSz cx="9144000" cy="6858000" type="letter"/>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E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6" autoAdjust="0"/>
    <p:restoredTop sz="94086" autoAdjust="0"/>
  </p:normalViewPr>
  <p:slideViewPr>
    <p:cSldViewPr snapToGrid="0" snapToObjects="1">
      <p:cViewPr>
        <p:scale>
          <a:sx n="70" d="100"/>
          <a:sy n="70" d="100"/>
        </p:scale>
        <p:origin x="-165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0"/>
    </p:cViewPr>
  </p:sorterViewPr>
  <p:notesViewPr>
    <p:cSldViewPr snapToGrid="0" snapToObjects="1">
      <p:cViewPr varScale="1">
        <p:scale>
          <a:sx n="56" d="100"/>
          <a:sy n="56" d="100"/>
        </p:scale>
        <p:origin x="-2028" y="-96"/>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957CB-1E93-4513-BC35-2773D7FD3C0A}"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s-MX"/>
        </a:p>
      </dgm:t>
    </dgm:pt>
    <dgm:pt modelId="{1E92C059-C0E9-4845-B352-3C122C9F13AE}">
      <dgm:prSet phldrT="[Text]" custT="1"/>
      <dgm:spPr/>
      <dgm:t>
        <a:bodyPr/>
        <a:lstStyle/>
        <a:p>
          <a:r>
            <a:rPr lang="es-MX" sz="1800" dirty="0" smtClean="0">
              <a:latin typeface="Arial Narrow" pitchFamily="34" charset="0"/>
            </a:rPr>
            <a:t>Apoyar a las MIPYMES</a:t>
          </a:r>
          <a:endParaRPr lang="es-MX" sz="1800" dirty="0">
            <a:latin typeface="Arial Narrow" pitchFamily="34" charset="0"/>
          </a:endParaRPr>
        </a:p>
      </dgm:t>
    </dgm:pt>
    <dgm:pt modelId="{A590A1AE-1BF2-484E-B514-C902A83AD728}" type="parTrans" cxnId="{98B25D0E-68CB-48E3-AE33-3636F6BCF6D3}">
      <dgm:prSet/>
      <dgm:spPr/>
      <dgm:t>
        <a:bodyPr/>
        <a:lstStyle/>
        <a:p>
          <a:endParaRPr lang="es-MX" sz="1400"/>
        </a:p>
      </dgm:t>
    </dgm:pt>
    <dgm:pt modelId="{9E3B6F36-5D2E-421D-A141-3AD22C811FDF}" type="sibTrans" cxnId="{98B25D0E-68CB-48E3-AE33-3636F6BCF6D3}">
      <dgm:prSet/>
      <dgm:spPr/>
      <dgm:t>
        <a:bodyPr/>
        <a:lstStyle/>
        <a:p>
          <a:endParaRPr lang="es-MX" sz="1400"/>
        </a:p>
      </dgm:t>
    </dgm:pt>
    <dgm:pt modelId="{4F5D2E45-5159-4444-AE48-83FC141CA420}">
      <dgm:prSet phldrT="[Text]" custT="1"/>
      <dgm:spPr/>
      <dgm:t>
        <a:bodyPr/>
        <a:lstStyle/>
        <a:p>
          <a:r>
            <a:rPr lang="es-MX" sz="1800" dirty="0" smtClean="0">
              <a:latin typeface="Arial Narrow" pitchFamily="34" charset="0"/>
            </a:rPr>
            <a:t>Comprar productos con mejor desempeño ambiental</a:t>
          </a:r>
          <a:endParaRPr lang="es-MX" sz="1800" dirty="0">
            <a:latin typeface="Arial Narrow" pitchFamily="34" charset="0"/>
          </a:endParaRPr>
        </a:p>
      </dgm:t>
    </dgm:pt>
    <dgm:pt modelId="{CC4D557F-FF98-4744-8C7B-7187FCBB67F8}" type="parTrans" cxnId="{916EC4D2-4596-4322-9473-37CF40BBC113}">
      <dgm:prSet/>
      <dgm:spPr/>
      <dgm:t>
        <a:bodyPr/>
        <a:lstStyle/>
        <a:p>
          <a:endParaRPr lang="es-MX" sz="1400"/>
        </a:p>
      </dgm:t>
    </dgm:pt>
    <dgm:pt modelId="{CB41AAEF-16F0-4136-83B8-5F412D573149}" type="sibTrans" cxnId="{916EC4D2-4596-4322-9473-37CF40BBC113}">
      <dgm:prSet/>
      <dgm:spPr/>
      <dgm:t>
        <a:bodyPr/>
        <a:lstStyle/>
        <a:p>
          <a:endParaRPr lang="es-MX" sz="1400"/>
        </a:p>
      </dgm:t>
    </dgm:pt>
    <dgm:pt modelId="{54EC572D-3F68-42E2-B0D2-1E08E60E3225}" type="pres">
      <dgm:prSet presAssocID="{158957CB-1E93-4513-BC35-2773D7FD3C0A}" presName="compositeShape" presStyleCnt="0">
        <dgm:presLayoutVars>
          <dgm:chMax val="2"/>
          <dgm:dir/>
          <dgm:resizeHandles val="exact"/>
        </dgm:presLayoutVars>
      </dgm:prSet>
      <dgm:spPr/>
      <dgm:t>
        <a:bodyPr/>
        <a:lstStyle/>
        <a:p>
          <a:endParaRPr lang="es-MX"/>
        </a:p>
      </dgm:t>
    </dgm:pt>
    <dgm:pt modelId="{DE02FA2C-E086-4EE0-8128-4360FCCD7F6D}" type="pres">
      <dgm:prSet presAssocID="{158957CB-1E93-4513-BC35-2773D7FD3C0A}" presName="divider" presStyleLbl="fgShp" presStyleIdx="0" presStyleCnt="1"/>
      <dgm:spPr/>
    </dgm:pt>
    <dgm:pt modelId="{921D0ADD-ED97-43EE-A179-3664D9076F44}" type="pres">
      <dgm:prSet presAssocID="{1E92C059-C0E9-4845-B352-3C122C9F13AE}" presName="downArrow" presStyleLbl="node1" presStyleIdx="0" presStyleCnt="2"/>
      <dgm:spPr/>
    </dgm:pt>
    <dgm:pt modelId="{89820CD0-6CB1-43C9-95B1-2B64BC30A672}" type="pres">
      <dgm:prSet presAssocID="{1E92C059-C0E9-4845-B352-3C122C9F13AE}" presName="downArrowText" presStyleLbl="revTx" presStyleIdx="0" presStyleCnt="2">
        <dgm:presLayoutVars>
          <dgm:bulletEnabled val="1"/>
        </dgm:presLayoutVars>
      </dgm:prSet>
      <dgm:spPr/>
      <dgm:t>
        <a:bodyPr/>
        <a:lstStyle/>
        <a:p>
          <a:endParaRPr lang="es-MX"/>
        </a:p>
      </dgm:t>
    </dgm:pt>
    <dgm:pt modelId="{81EDE372-2F9A-4106-A54A-4335C6498426}" type="pres">
      <dgm:prSet presAssocID="{4F5D2E45-5159-4444-AE48-83FC141CA420}" presName="upArrow" presStyleLbl="node1" presStyleIdx="1" presStyleCnt="2"/>
      <dgm:spPr/>
    </dgm:pt>
    <dgm:pt modelId="{7D05EA17-44C1-468B-BE8C-A8DF64C4B961}" type="pres">
      <dgm:prSet presAssocID="{4F5D2E45-5159-4444-AE48-83FC141CA420}" presName="upArrowText" presStyleLbl="revTx" presStyleIdx="1" presStyleCnt="2">
        <dgm:presLayoutVars>
          <dgm:bulletEnabled val="1"/>
        </dgm:presLayoutVars>
      </dgm:prSet>
      <dgm:spPr/>
      <dgm:t>
        <a:bodyPr/>
        <a:lstStyle/>
        <a:p>
          <a:endParaRPr lang="es-MX"/>
        </a:p>
      </dgm:t>
    </dgm:pt>
  </dgm:ptLst>
  <dgm:cxnLst>
    <dgm:cxn modelId="{B955B6BF-C729-4F47-B2DE-C16485E65235}" type="presOf" srcId="{158957CB-1E93-4513-BC35-2773D7FD3C0A}" destId="{54EC572D-3F68-42E2-B0D2-1E08E60E3225}" srcOrd="0" destOrd="0" presId="urn:microsoft.com/office/officeart/2005/8/layout/arrow3"/>
    <dgm:cxn modelId="{916EC4D2-4596-4322-9473-37CF40BBC113}" srcId="{158957CB-1E93-4513-BC35-2773D7FD3C0A}" destId="{4F5D2E45-5159-4444-AE48-83FC141CA420}" srcOrd="1" destOrd="0" parTransId="{CC4D557F-FF98-4744-8C7B-7187FCBB67F8}" sibTransId="{CB41AAEF-16F0-4136-83B8-5F412D573149}"/>
    <dgm:cxn modelId="{EC2C2142-CE56-4F03-AF2E-E01B7D9D0CFF}" type="presOf" srcId="{1E92C059-C0E9-4845-B352-3C122C9F13AE}" destId="{89820CD0-6CB1-43C9-95B1-2B64BC30A672}" srcOrd="0" destOrd="0" presId="urn:microsoft.com/office/officeart/2005/8/layout/arrow3"/>
    <dgm:cxn modelId="{98B25D0E-68CB-48E3-AE33-3636F6BCF6D3}" srcId="{158957CB-1E93-4513-BC35-2773D7FD3C0A}" destId="{1E92C059-C0E9-4845-B352-3C122C9F13AE}" srcOrd="0" destOrd="0" parTransId="{A590A1AE-1BF2-484E-B514-C902A83AD728}" sibTransId="{9E3B6F36-5D2E-421D-A141-3AD22C811FDF}"/>
    <dgm:cxn modelId="{25EDB121-C8FB-4931-99CE-FB9AC1FCAEAD}" type="presOf" srcId="{4F5D2E45-5159-4444-AE48-83FC141CA420}" destId="{7D05EA17-44C1-468B-BE8C-A8DF64C4B961}" srcOrd="0" destOrd="0" presId="urn:microsoft.com/office/officeart/2005/8/layout/arrow3"/>
    <dgm:cxn modelId="{0A90952C-FB91-4703-8060-51CF87AB59C7}" type="presParOf" srcId="{54EC572D-3F68-42E2-B0D2-1E08E60E3225}" destId="{DE02FA2C-E086-4EE0-8128-4360FCCD7F6D}" srcOrd="0" destOrd="0" presId="urn:microsoft.com/office/officeart/2005/8/layout/arrow3"/>
    <dgm:cxn modelId="{BC5F3004-E920-4EAD-8EE4-DCAB21D7685F}" type="presParOf" srcId="{54EC572D-3F68-42E2-B0D2-1E08E60E3225}" destId="{921D0ADD-ED97-43EE-A179-3664D9076F44}" srcOrd="1" destOrd="0" presId="urn:microsoft.com/office/officeart/2005/8/layout/arrow3"/>
    <dgm:cxn modelId="{D924835E-BF84-4EF6-A7D9-16B3373C6C84}" type="presParOf" srcId="{54EC572D-3F68-42E2-B0D2-1E08E60E3225}" destId="{89820CD0-6CB1-43C9-95B1-2B64BC30A672}" srcOrd="2" destOrd="0" presId="urn:microsoft.com/office/officeart/2005/8/layout/arrow3"/>
    <dgm:cxn modelId="{DBEE9568-8051-4FF1-A4CD-EB9FD47CF68D}" type="presParOf" srcId="{54EC572D-3F68-42E2-B0D2-1E08E60E3225}" destId="{81EDE372-2F9A-4106-A54A-4335C6498426}" srcOrd="3" destOrd="0" presId="urn:microsoft.com/office/officeart/2005/8/layout/arrow3"/>
    <dgm:cxn modelId="{5ED1978E-80FA-4EE6-9DD8-056024D53FD0}" type="presParOf" srcId="{54EC572D-3F68-42E2-B0D2-1E08E60E3225}" destId="{7D05EA17-44C1-468B-BE8C-A8DF64C4B96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8957CB-1E93-4513-BC35-2773D7FD3C0A}"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s-MX"/>
        </a:p>
      </dgm:t>
    </dgm:pt>
    <dgm:pt modelId="{1E92C059-C0E9-4845-B352-3C122C9F13AE}">
      <dgm:prSet phldrT="[Text]"/>
      <dgm:spPr/>
      <dgm:t>
        <a:bodyPr/>
        <a:lstStyle/>
        <a:p>
          <a:r>
            <a:rPr lang="es-MX" dirty="0" smtClean="0">
              <a:latin typeface="Arial Narrow" pitchFamily="34" charset="0"/>
            </a:rPr>
            <a:t>Apoyar a las MIPYMES</a:t>
          </a:r>
          <a:endParaRPr lang="es-MX" dirty="0">
            <a:latin typeface="Arial Narrow" pitchFamily="34" charset="0"/>
          </a:endParaRPr>
        </a:p>
      </dgm:t>
    </dgm:pt>
    <dgm:pt modelId="{A590A1AE-1BF2-484E-B514-C902A83AD728}" type="parTrans" cxnId="{98B25D0E-68CB-48E3-AE33-3636F6BCF6D3}">
      <dgm:prSet/>
      <dgm:spPr/>
      <dgm:t>
        <a:bodyPr/>
        <a:lstStyle/>
        <a:p>
          <a:endParaRPr lang="es-MX"/>
        </a:p>
      </dgm:t>
    </dgm:pt>
    <dgm:pt modelId="{9E3B6F36-5D2E-421D-A141-3AD22C811FDF}" type="sibTrans" cxnId="{98B25D0E-68CB-48E3-AE33-3636F6BCF6D3}">
      <dgm:prSet/>
      <dgm:spPr/>
      <dgm:t>
        <a:bodyPr/>
        <a:lstStyle/>
        <a:p>
          <a:endParaRPr lang="es-MX"/>
        </a:p>
      </dgm:t>
    </dgm:pt>
    <dgm:pt modelId="{4F5D2E45-5159-4444-AE48-83FC141CA420}">
      <dgm:prSet phldrT="[Text]"/>
      <dgm:spPr/>
      <dgm:t>
        <a:bodyPr/>
        <a:lstStyle/>
        <a:p>
          <a:r>
            <a:rPr lang="es-MX" dirty="0" smtClean="0">
              <a:latin typeface="Arial Narrow" pitchFamily="34" charset="0"/>
            </a:rPr>
            <a:t>Comprar productos con mejor desempeño ambiental</a:t>
          </a:r>
          <a:endParaRPr lang="es-MX" dirty="0">
            <a:latin typeface="Arial Narrow" pitchFamily="34" charset="0"/>
          </a:endParaRPr>
        </a:p>
      </dgm:t>
    </dgm:pt>
    <dgm:pt modelId="{CC4D557F-FF98-4744-8C7B-7187FCBB67F8}" type="parTrans" cxnId="{916EC4D2-4596-4322-9473-37CF40BBC113}">
      <dgm:prSet/>
      <dgm:spPr/>
      <dgm:t>
        <a:bodyPr/>
        <a:lstStyle/>
        <a:p>
          <a:endParaRPr lang="es-MX"/>
        </a:p>
      </dgm:t>
    </dgm:pt>
    <dgm:pt modelId="{CB41AAEF-16F0-4136-83B8-5F412D573149}" type="sibTrans" cxnId="{916EC4D2-4596-4322-9473-37CF40BBC113}">
      <dgm:prSet/>
      <dgm:spPr/>
      <dgm:t>
        <a:bodyPr/>
        <a:lstStyle/>
        <a:p>
          <a:endParaRPr lang="es-MX"/>
        </a:p>
      </dgm:t>
    </dgm:pt>
    <dgm:pt modelId="{54EC572D-3F68-42E2-B0D2-1E08E60E3225}" type="pres">
      <dgm:prSet presAssocID="{158957CB-1E93-4513-BC35-2773D7FD3C0A}" presName="compositeShape" presStyleCnt="0">
        <dgm:presLayoutVars>
          <dgm:chMax val="2"/>
          <dgm:dir/>
          <dgm:resizeHandles val="exact"/>
        </dgm:presLayoutVars>
      </dgm:prSet>
      <dgm:spPr/>
      <dgm:t>
        <a:bodyPr/>
        <a:lstStyle/>
        <a:p>
          <a:endParaRPr lang="es-MX"/>
        </a:p>
      </dgm:t>
    </dgm:pt>
    <dgm:pt modelId="{DE02FA2C-E086-4EE0-8128-4360FCCD7F6D}" type="pres">
      <dgm:prSet presAssocID="{158957CB-1E93-4513-BC35-2773D7FD3C0A}" presName="divider" presStyleLbl="fgShp" presStyleIdx="0" presStyleCnt="1"/>
      <dgm:spPr/>
    </dgm:pt>
    <dgm:pt modelId="{921D0ADD-ED97-43EE-A179-3664D9076F44}" type="pres">
      <dgm:prSet presAssocID="{1E92C059-C0E9-4845-B352-3C122C9F13AE}" presName="downArrow" presStyleLbl="node1" presStyleIdx="0" presStyleCnt="2"/>
      <dgm:spPr/>
    </dgm:pt>
    <dgm:pt modelId="{89820CD0-6CB1-43C9-95B1-2B64BC30A672}" type="pres">
      <dgm:prSet presAssocID="{1E92C059-C0E9-4845-B352-3C122C9F13AE}" presName="downArrowText" presStyleLbl="revTx" presStyleIdx="0" presStyleCnt="2">
        <dgm:presLayoutVars>
          <dgm:bulletEnabled val="1"/>
        </dgm:presLayoutVars>
      </dgm:prSet>
      <dgm:spPr/>
      <dgm:t>
        <a:bodyPr/>
        <a:lstStyle/>
        <a:p>
          <a:endParaRPr lang="es-MX"/>
        </a:p>
      </dgm:t>
    </dgm:pt>
    <dgm:pt modelId="{81EDE372-2F9A-4106-A54A-4335C6498426}" type="pres">
      <dgm:prSet presAssocID="{4F5D2E45-5159-4444-AE48-83FC141CA420}" presName="upArrow" presStyleLbl="node1" presStyleIdx="1" presStyleCnt="2"/>
      <dgm:spPr/>
    </dgm:pt>
    <dgm:pt modelId="{7D05EA17-44C1-468B-BE8C-A8DF64C4B961}" type="pres">
      <dgm:prSet presAssocID="{4F5D2E45-5159-4444-AE48-83FC141CA420}" presName="upArrowText" presStyleLbl="revTx" presStyleIdx="1" presStyleCnt="2">
        <dgm:presLayoutVars>
          <dgm:bulletEnabled val="1"/>
        </dgm:presLayoutVars>
      </dgm:prSet>
      <dgm:spPr/>
      <dgm:t>
        <a:bodyPr/>
        <a:lstStyle/>
        <a:p>
          <a:endParaRPr lang="es-MX"/>
        </a:p>
      </dgm:t>
    </dgm:pt>
  </dgm:ptLst>
  <dgm:cxnLst>
    <dgm:cxn modelId="{C8CDDC7F-64EF-4810-85D4-7F8D8A0C1BE2}" type="presOf" srcId="{1E92C059-C0E9-4845-B352-3C122C9F13AE}" destId="{89820CD0-6CB1-43C9-95B1-2B64BC30A672}" srcOrd="0" destOrd="0" presId="urn:microsoft.com/office/officeart/2005/8/layout/arrow3"/>
    <dgm:cxn modelId="{17916638-3932-4F01-AB19-65A3B40F4318}" type="presOf" srcId="{158957CB-1E93-4513-BC35-2773D7FD3C0A}" destId="{54EC572D-3F68-42E2-B0D2-1E08E60E3225}" srcOrd="0" destOrd="0" presId="urn:microsoft.com/office/officeart/2005/8/layout/arrow3"/>
    <dgm:cxn modelId="{8DA5E172-9030-4E2A-A129-FEE1FB226BED}" type="presOf" srcId="{4F5D2E45-5159-4444-AE48-83FC141CA420}" destId="{7D05EA17-44C1-468B-BE8C-A8DF64C4B961}" srcOrd="0" destOrd="0" presId="urn:microsoft.com/office/officeart/2005/8/layout/arrow3"/>
    <dgm:cxn modelId="{916EC4D2-4596-4322-9473-37CF40BBC113}" srcId="{158957CB-1E93-4513-BC35-2773D7FD3C0A}" destId="{4F5D2E45-5159-4444-AE48-83FC141CA420}" srcOrd="1" destOrd="0" parTransId="{CC4D557F-FF98-4744-8C7B-7187FCBB67F8}" sibTransId="{CB41AAEF-16F0-4136-83B8-5F412D573149}"/>
    <dgm:cxn modelId="{98B25D0E-68CB-48E3-AE33-3636F6BCF6D3}" srcId="{158957CB-1E93-4513-BC35-2773D7FD3C0A}" destId="{1E92C059-C0E9-4845-B352-3C122C9F13AE}" srcOrd="0" destOrd="0" parTransId="{A590A1AE-1BF2-484E-B514-C902A83AD728}" sibTransId="{9E3B6F36-5D2E-421D-A141-3AD22C811FDF}"/>
    <dgm:cxn modelId="{BF89ED6B-697D-4EF6-B0BA-870B27161E74}" type="presParOf" srcId="{54EC572D-3F68-42E2-B0D2-1E08E60E3225}" destId="{DE02FA2C-E086-4EE0-8128-4360FCCD7F6D}" srcOrd="0" destOrd="0" presId="urn:microsoft.com/office/officeart/2005/8/layout/arrow3"/>
    <dgm:cxn modelId="{6AAC9B71-F02F-440D-AFB9-9C98ABFF39DE}" type="presParOf" srcId="{54EC572D-3F68-42E2-B0D2-1E08E60E3225}" destId="{921D0ADD-ED97-43EE-A179-3664D9076F44}" srcOrd="1" destOrd="0" presId="urn:microsoft.com/office/officeart/2005/8/layout/arrow3"/>
    <dgm:cxn modelId="{6053FF1D-561F-42D3-83BE-F31405BCE487}" type="presParOf" srcId="{54EC572D-3F68-42E2-B0D2-1E08E60E3225}" destId="{89820CD0-6CB1-43C9-95B1-2B64BC30A672}" srcOrd="2" destOrd="0" presId="urn:microsoft.com/office/officeart/2005/8/layout/arrow3"/>
    <dgm:cxn modelId="{65619742-3D83-4A81-83F2-CE75FBC7D237}" type="presParOf" srcId="{54EC572D-3F68-42E2-B0D2-1E08E60E3225}" destId="{81EDE372-2F9A-4106-A54A-4335C6498426}" srcOrd="3" destOrd="0" presId="urn:microsoft.com/office/officeart/2005/8/layout/arrow3"/>
    <dgm:cxn modelId="{91A6B908-CE72-4CB0-8AC7-0BA75429C4D8}" type="presParOf" srcId="{54EC572D-3F68-42E2-B0D2-1E08E60E3225}" destId="{7D05EA17-44C1-468B-BE8C-A8DF64C4B96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2FA2C-E086-4EE0-8128-4360FCCD7F6D}">
      <dsp:nvSpPr>
        <dsp:cNvPr id="0" name=""/>
        <dsp:cNvSpPr/>
      </dsp:nvSpPr>
      <dsp:spPr>
        <a:xfrm rot="21300000">
          <a:off x="13792" y="945228"/>
          <a:ext cx="4467077" cy="511547"/>
        </a:xfrm>
        <a:prstGeom prst="mathMinus">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1D0ADD-ED97-43EE-A179-3664D9076F44}">
      <dsp:nvSpPr>
        <dsp:cNvPr id="0" name=""/>
        <dsp:cNvSpPr/>
      </dsp:nvSpPr>
      <dsp:spPr>
        <a:xfrm>
          <a:off x="539359" y="120100"/>
          <a:ext cx="1348398" cy="960802"/>
        </a:xfrm>
        <a:prstGeom prst="down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820CD0-6CB1-43C9-95B1-2B64BC30A672}">
      <dsp:nvSpPr>
        <dsp:cNvPr id="0" name=""/>
        <dsp:cNvSpPr/>
      </dsp:nvSpPr>
      <dsp:spPr>
        <a:xfrm>
          <a:off x="2382171" y="0"/>
          <a:ext cx="1438292" cy="1008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latin typeface="Arial Narrow" pitchFamily="34" charset="0"/>
            </a:rPr>
            <a:t>Apoyar a las MIPYMES</a:t>
          </a:r>
          <a:endParaRPr lang="es-MX" sz="1800" kern="1200" dirty="0">
            <a:latin typeface="Arial Narrow" pitchFamily="34" charset="0"/>
          </a:endParaRPr>
        </a:p>
      </dsp:txBody>
      <dsp:txXfrm>
        <a:off x="2382171" y="0"/>
        <a:ext cx="1438292" cy="1008842"/>
      </dsp:txXfrm>
    </dsp:sp>
    <dsp:sp modelId="{81EDE372-2F9A-4106-A54A-4335C6498426}">
      <dsp:nvSpPr>
        <dsp:cNvPr id="0" name=""/>
        <dsp:cNvSpPr/>
      </dsp:nvSpPr>
      <dsp:spPr>
        <a:xfrm>
          <a:off x="2606904" y="1321102"/>
          <a:ext cx="1348398" cy="960802"/>
        </a:xfrm>
        <a:prstGeom prst="upArrow">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05EA17-44C1-468B-BE8C-A8DF64C4B961}">
      <dsp:nvSpPr>
        <dsp:cNvPr id="0" name=""/>
        <dsp:cNvSpPr/>
      </dsp:nvSpPr>
      <dsp:spPr>
        <a:xfrm>
          <a:off x="674199" y="1393162"/>
          <a:ext cx="1438292" cy="1008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latin typeface="Arial Narrow" pitchFamily="34" charset="0"/>
            </a:rPr>
            <a:t>Comprar productos con mejor desempeño ambiental</a:t>
          </a:r>
          <a:endParaRPr lang="es-MX" sz="1800" kern="1200" dirty="0">
            <a:latin typeface="Arial Narrow" pitchFamily="34" charset="0"/>
          </a:endParaRPr>
        </a:p>
      </dsp:txBody>
      <dsp:txXfrm>
        <a:off x="674199" y="1393162"/>
        <a:ext cx="1438292" cy="1008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vl1pPr>
          </a:lstStyle>
          <a:p>
            <a:pPr>
              <a:defRPr/>
            </a:pPr>
            <a:endParaRPr lang="en-US"/>
          </a:p>
        </p:txBody>
      </p:sp>
      <p:sp>
        <p:nvSpPr>
          <p:cNvPr id="16387" name="Rectangle 3"/>
          <p:cNvSpPr>
            <a:spLocks noGrp="1" noChangeArrowheads="1"/>
          </p:cNvSpPr>
          <p:nvPr>
            <p:ph type="dt" sz="quarter" idx="1"/>
          </p:nvPr>
        </p:nvSpPr>
        <p:spPr bwMode="auto">
          <a:xfrm>
            <a:off x="3898102"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vl1pPr>
          </a:lstStyle>
          <a:p>
            <a:pPr>
              <a:defRPr/>
            </a:pPr>
            <a:fld id="{C8C4E2D2-4E0F-4E51-B8D2-1D9400EAD77C}" type="datetime1">
              <a:rPr lang="en-US"/>
              <a:pPr>
                <a:defRPr/>
              </a:pPr>
              <a:t>10/26/2015</a:t>
            </a:fld>
            <a:endParaRPr lang="en-US"/>
          </a:p>
        </p:txBody>
      </p:sp>
      <p:sp>
        <p:nvSpPr>
          <p:cNvPr id="16388" name="Rectangle 4"/>
          <p:cNvSpPr>
            <a:spLocks noGrp="1" noChangeArrowheads="1"/>
          </p:cNvSpPr>
          <p:nvPr>
            <p:ph type="ftr" sz="quarter" idx="2"/>
          </p:nvPr>
        </p:nvSpPr>
        <p:spPr bwMode="auto">
          <a:xfrm>
            <a:off x="0"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vl1pPr>
          </a:lstStyle>
          <a:p>
            <a:pPr>
              <a:defRPr/>
            </a:pPr>
            <a:endParaRPr lang="en-US"/>
          </a:p>
        </p:txBody>
      </p:sp>
      <p:sp>
        <p:nvSpPr>
          <p:cNvPr id="16389" name="Rectangle 5"/>
          <p:cNvSpPr>
            <a:spLocks noGrp="1" noChangeArrowheads="1"/>
          </p:cNvSpPr>
          <p:nvPr>
            <p:ph type="sldNum" sz="quarter" idx="3"/>
          </p:nvPr>
        </p:nvSpPr>
        <p:spPr bwMode="auto">
          <a:xfrm>
            <a:off x="3898102"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vl1pPr>
          </a:lstStyle>
          <a:p>
            <a:pPr>
              <a:defRPr/>
            </a:pPr>
            <a:fld id="{9F7C2364-9B2A-43EE-AAE1-102890026E1E}" type="slidenum">
              <a:rPr lang="en-US"/>
              <a:pPr>
                <a:defRPr/>
              </a:pPr>
              <a:t>‹#›</a:t>
            </a:fld>
            <a:endParaRPr lang="en-US"/>
          </a:p>
        </p:txBody>
      </p:sp>
    </p:spTree>
    <p:extLst>
      <p:ext uri="{BB962C8B-B14F-4D97-AF65-F5344CB8AC3E}">
        <p14:creationId xmlns:p14="http://schemas.microsoft.com/office/powerpoint/2010/main" val="2195607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vl1pPr>
          </a:lstStyle>
          <a:p>
            <a:pPr>
              <a:defRPr/>
            </a:pPr>
            <a:endParaRPr lang="es-ES"/>
          </a:p>
        </p:txBody>
      </p:sp>
      <p:sp>
        <p:nvSpPr>
          <p:cNvPr id="22531"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vl1pPr>
          </a:lstStyle>
          <a:p>
            <a:pPr>
              <a:defRPr/>
            </a:pPr>
            <a:fld id="{77B1F1C0-8DAB-4982-9AF6-7CE2C7942082}" type="datetime1">
              <a:rPr lang="es-ES"/>
              <a:pPr>
                <a:defRPr/>
              </a:pPr>
              <a:t>26/10/2015</a:t>
            </a:fld>
            <a:endParaRPr lang="es-ES"/>
          </a:p>
        </p:txBody>
      </p:sp>
      <p:sp>
        <p:nvSpPr>
          <p:cNvPr id="77828"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s-ES" noProof="0" smtClean="0"/>
              <a:t>Click to edit Master text styles</a:t>
            </a:r>
          </a:p>
          <a:p>
            <a:pPr lvl="1"/>
            <a:r>
              <a:rPr lang="es-ES" noProof="0" smtClean="0"/>
              <a:t>Second level</a:t>
            </a:r>
          </a:p>
          <a:p>
            <a:pPr lvl="2"/>
            <a:r>
              <a:rPr lang="es-ES" noProof="0" smtClean="0"/>
              <a:t>Third level</a:t>
            </a:r>
          </a:p>
          <a:p>
            <a:pPr lvl="3"/>
            <a:r>
              <a:rPr lang="es-ES" noProof="0" smtClean="0"/>
              <a:t>Fourth level</a:t>
            </a:r>
          </a:p>
          <a:p>
            <a:pPr lvl="4"/>
            <a:r>
              <a:rPr lang="es-ES" noProof="0" smtClean="0"/>
              <a:t>Fifth level</a:t>
            </a:r>
          </a:p>
        </p:txBody>
      </p:sp>
      <p:sp>
        <p:nvSpPr>
          <p:cNvPr id="22534"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vl1pPr>
          </a:lstStyle>
          <a:p>
            <a:pPr>
              <a:defRPr/>
            </a:pPr>
            <a:endParaRPr lang="es-ES"/>
          </a:p>
        </p:txBody>
      </p:sp>
      <p:sp>
        <p:nvSpPr>
          <p:cNvPr id="22535"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vl1pPr>
          </a:lstStyle>
          <a:p>
            <a:pPr>
              <a:defRPr/>
            </a:pPr>
            <a:fld id="{CA23D535-67CA-4A92-984F-99EAF1BF9786}" type="slidenum">
              <a:rPr lang="es-ES"/>
              <a:pPr>
                <a:defRPr/>
              </a:pPr>
              <a:t>‹#›</a:t>
            </a:fld>
            <a:endParaRPr lang="es-ES"/>
          </a:p>
        </p:txBody>
      </p:sp>
    </p:spTree>
    <p:extLst>
      <p:ext uri="{BB962C8B-B14F-4D97-AF65-F5344CB8AC3E}">
        <p14:creationId xmlns:p14="http://schemas.microsoft.com/office/powerpoint/2010/main" val="411300836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4E579B-D3F4-414A-9DD0-D8C2935BAA27}"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17600" y="698500"/>
            <a:ext cx="4648200" cy="3486150"/>
          </a:xfrm>
          <a:ln/>
        </p:spPr>
      </p:sp>
      <p:sp>
        <p:nvSpPr>
          <p:cNvPr id="153603" name="Rectangle 3"/>
          <p:cNvSpPr>
            <a:spLocks noGrp="1" noChangeArrowheads="1"/>
          </p:cNvSpPr>
          <p:nvPr>
            <p:ph type="body" idx="1"/>
          </p:nvPr>
        </p:nvSpPr>
        <p:spPr>
          <a:xfrm>
            <a:off x="915983" y="4415790"/>
            <a:ext cx="5049849" cy="4181767"/>
          </a:xfrm>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r>
              <a:rPr lang="es-ES" smtClean="0"/>
              <a:t>Estos dos círculos NO son excluyentes, pero si se aprecia que los objetivos son diferentes.</a:t>
            </a:r>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endParaRPr lang="es-ES" dirty="0"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C1C8E0F-2202-4B15-888E-EB9F5CA499D1}" type="datetime1">
              <a:rPr lang="en-US"/>
              <a:pPr>
                <a:defRPr/>
              </a:pPr>
              <a:t>10/26/2015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F7B480-3113-4493-89AA-D90BBBC389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21AB85-4C5D-40EB-8577-ADB4CCE97406}" type="datetime1">
              <a:rPr lang="en-US"/>
              <a:pPr>
                <a:defRPr/>
              </a:pPr>
              <a:t>10/26/2015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A6DFDE-FBAD-4C8A-A56B-B56C5A706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72BD31-D987-4A3C-9BE5-B3C754992894}" type="datetime1">
              <a:rPr lang="en-US"/>
              <a:pPr>
                <a:defRPr/>
              </a:pPr>
              <a:t>10/26/2015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5912A1-6087-4E78-9303-3BA7D6C7D3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3"/>
          <p:cNvSpPr>
            <a:spLocks noGrp="1"/>
          </p:cNvSpPr>
          <p:nvPr>
            <p:ph type="dt" sz="half" idx="10"/>
          </p:nvPr>
        </p:nvSpPr>
        <p:spPr/>
        <p:txBody>
          <a:bodyPr/>
          <a:lstStyle>
            <a:lvl1pPr>
              <a:defRPr/>
            </a:lvl1pPr>
          </a:lstStyle>
          <a:p>
            <a:pPr>
              <a:defRPr/>
            </a:pPr>
            <a:fld id="{A84D123A-726A-4CBB-AAC1-CFC2B2451554}" type="datetime1">
              <a:rPr lang="en-US"/>
              <a:pPr>
                <a:defRPr/>
              </a:pPr>
              <a:t>10/26/2015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1D6FE9-D883-4AF6-8CB0-F2FB00B6E44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3" name="Date Placeholder 3"/>
          <p:cNvSpPr>
            <a:spLocks noGrp="1"/>
          </p:cNvSpPr>
          <p:nvPr>
            <p:ph type="dt" sz="half" idx="10"/>
          </p:nvPr>
        </p:nvSpPr>
        <p:spPr/>
        <p:txBody>
          <a:bodyPr/>
          <a:lstStyle>
            <a:lvl1pPr>
              <a:defRPr/>
            </a:lvl1pPr>
          </a:lstStyle>
          <a:p>
            <a:pPr>
              <a:defRPr/>
            </a:pPr>
            <a:fld id="{6B7F94CA-F77F-40D7-85FD-36D0D5EC329A}" type="datetime1">
              <a:rPr lang="en-US"/>
              <a:pPr>
                <a:defRPr/>
              </a:pPr>
              <a:t>10/26/2015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A00186-0795-410B-B027-CB45D02D18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1039D5-C5A6-4D17-ACBA-DA1B3F75085C}" type="datetime1">
              <a:rPr lang="en-US"/>
              <a:pPr>
                <a:defRPr/>
              </a:pPr>
              <a:t>10/26/2015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9DE88F-E8CD-4A4E-999A-DA26E7FC53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2FAE8D-D6D4-4076-A50D-7CBFA05966BC}" type="datetime1">
              <a:rPr lang="en-US"/>
              <a:pPr>
                <a:defRPr/>
              </a:pPr>
              <a:t>10/26/2015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896CAF-EBBC-46FD-A226-4BF613A931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4FE7E2-06F8-4A02-AF56-1AA5791AB104}" type="datetime1">
              <a:rPr lang="en-US"/>
              <a:pPr>
                <a:defRPr/>
              </a:pPr>
              <a:t>10/26/2015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B072BF-2077-4718-BB83-9B65CFCA42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4A7542-1149-4AF6-8DD3-1E117440EA5F}" type="datetime1">
              <a:rPr lang="en-US"/>
              <a:pPr>
                <a:defRPr/>
              </a:pPr>
              <a:t>10/26/2015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44863C-B8E3-4DA9-B16C-5B6C130A2FA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C26225-DD8D-4ADE-8259-1074E9B65CD5}" type="datetime1">
              <a:rPr lang="en-US"/>
              <a:pPr>
                <a:defRPr/>
              </a:pPr>
              <a:t>10/26/2015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93DBAE-4CE7-4CD3-B71E-BD40A9C62C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434BE2-55E2-4E99-90AC-524CC29A8A19}" type="datetime1">
              <a:rPr lang="en-US"/>
              <a:pPr>
                <a:defRPr/>
              </a:pPr>
              <a:t>10/26/2015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22DDD55-6D84-4EA3-B847-874FE8D5C4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331FAD-44CD-44B2-9EA3-BFC266F27F23}" type="datetime1">
              <a:rPr lang="en-US"/>
              <a:pPr>
                <a:defRPr/>
              </a:pPr>
              <a:t>10/26/2015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AC0818-88F5-4EDF-9C08-7099A7EE94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B99F4F-C56C-4041-8D9C-895346AAB5E0}" type="datetime1">
              <a:rPr lang="en-US"/>
              <a:pPr>
                <a:defRPr/>
              </a:pPr>
              <a:t>10/26/2015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A3F742-805E-42FE-9BD7-E56C3D4C50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77EF4D29-AB17-4EA5-90E5-4FE77CE375BB}" type="datetime1">
              <a:rPr lang="en-US"/>
              <a:pPr>
                <a:defRPr/>
              </a:pPr>
              <a:t>10/26/2015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65ACDD5-73D1-444B-904E-06B4A87DDADD}" type="slidenum">
              <a:rPr lang="en-US"/>
              <a:pPr>
                <a:defRPr/>
              </a:pPr>
              <a:t>‹#›</a:t>
            </a:fld>
            <a:endParaRPr lang="en-US"/>
          </a:p>
        </p:txBody>
      </p:sp>
      <p:pic>
        <p:nvPicPr>
          <p:cNvPr id="8" name="Picture 7" descr="plantilla pp-01.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3999" cy="69934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isealalliance.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saguilar@cegesti.org" TargetMode="External"/><Relationship Id="rId7" Type="http://schemas.openxmlformats.org/officeDocument/2006/relationships/hyperlink" Target="http://www.ricg.org/pyme-mas-verde/pyme-mas-verde.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www.cegesti.org/" TargetMode="External"/><Relationship Id="rId4" Type="http://schemas.openxmlformats.org/officeDocument/2006/relationships/hyperlink" Target="http://www.comprasresponsable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emf"/><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omprasresponsable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blogs.iadb.org/sectorprivado/2015/09/22/greening-corporate-value-chains/"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0" y="-5772"/>
            <a:ext cx="9144000" cy="1206775"/>
          </a:xfrm>
          <a:solidFill>
            <a:schemeClr val="accent5">
              <a:lumMod val="50000"/>
            </a:schemeClr>
          </a:solidFill>
        </p:spPr>
        <p:txBody>
          <a:bodyPr rtlCol="0">
            <a:normAutofit fontScale="90000"/>
          </a:bodyPr>
          <a:lstStyle/>
          <a:p>
            <a:r>
              <a:rPr lang="es-ES" sz="4000" b="1" dirty="0" smtClean="0">
                <a:solidFill>
                  <a:schemeClr val="bg1"/>
                </a:solidFill>
                <a:latin typeface="Arial Narrow" pitchFamily="34" charset="0"/>
              </a:rPr>
              <a:t>MIPYMES Y </a:t>
            </a:r>
            <a:br>
              <a:rPr lang="es-ES" sz="4000" b="1" dirty="0" smtClean="0">
                <a:solidFill>
                  <a:schemeClr val="bg1"/>
                </a:solidFill>
                <a:latin typeface="Arial Narrow" pitchFamily="34" charset="0"/>
              </a:rPr>
            </a:br>
            <a:r>
              <a:rPr lang="es-ES" sz="4000" b="1" dirty="0" smtClean="0">
                <a:solidFill>
                  <a:schemeClr val="bg1"/>
                </a:solidFill>
                <a:latin typeface="Arial Narrow" pitchFamily="34" charset="0"/>
              </a:rPr>
              <a:t>COMPRAS PÚBLICAS SUSTENTABLES</a:t>
            </a:r>
            <a:endParaRPr lang="es-MX" sz="4000" b="1" dirty="0">
              <a:solidFill>
                <a:schemeClr val="bg1"/>
              </a:solidFill>
              <a:latin typeface="Arial Narrow" pitchFamily="34" charset="0"/>
            </a:endParaRPr>
          </a:p>
        </p:txBody>
      </p:sp>
      <p:sp>
        <p:nvSpPr>
          <p:cNvPr id="16" name="Rectangle 4"/>
          <p:cNvSpPr>
            <a:spLocks noChangeArrowheads="1"/>
          </p:cNvSpPr>
          <p:nvPr/>
        </p:nvSpPr>
        <p:spPr bwMode="auto">
          <a:xfrm>
            <a:off x="5402601" y="5188119"/>
            <a:ext cx="3576299" cy="1015663"/>
          </a:xfrm>
          <a:prstGeom prst="rect">
            <a:avLst/>
          </a:prstGeom>
          <a:noFill/>
          <a:ln w="9525">
            <a:noFill/>
            <a:miter lim="800000"/>
            <a:headEnd/>
            <a:tailEnd/>
          </a:ln>
        </p:spPr>
        <p:txBody>
          <a:bodyPr wrap="none" anchor="ctr">
            <a:spAutoFit/>
          </a:bodyPr>
          <a:lstStyle/>
          <a:p>
            <a:pPr algn="r" eaLnBrk="0" hangingPunct="0"/>
            <a:r>
              <a:rPr lang="es-CR" sz="2000" dirty="0">
                <a:latin typeface="Arial Narrow" pitchFamily="34" charset="0"/>
              </a:rPr>
              <a:t>Ing. </a:t>
            </a:r>
            <a:r>
              <a:rPr lang="es-CR" sz="2000" dirty="0" smtClean="0">
                <a:latin typeface="Arial Narrow" pitchFamily="34" charset="0"/>
              </a:rPr>
              <a:t>Sylvia Elena </a:t>
            </a:r>
            <a:r>
              <a:rPr lang="es-CR" sz="2000" dirty="0">
                <a:latin typeface="Arial Narrow" pitchFamily="34" charset="0"/>
              </a:rPr>
              <a:t>Aguilar</a:t>
            </a:r>
          </a:p>
          <a:p>
            <a:pPr algn="r" eaLnBrk="0" hangingPunct="0"/>
            <a:r>
              <a:rPr lang="es-CR" sz="2000" dirty="0">
                <a:latin typeface="Arial Narrow" pitchFamily="34" charset="0"/>
              </a:rPr>
              <a:t>Coordinadora Ambiente y Desarrollo</a:t>
            </a:r>
          </a:p>
          <a:p>
            <a:pPr algn="r" eaLnBrk="0" hangingPunct="0"/>
            <a:r>
              <a:rPr lang="es-CR" sz="2000" dirty="0">
                <a:latin typeface="Arial Narrow" pitchFamily="34" charset="0"/>
              </a:rPr>
              <a:t>CEGESTI</a:t>
            </a:r>
            <a:r>
              <a:rPr lang="es-ES" sz="2000" dirty="0">
                <a:latin typeface="Arial Narrow" pitchFamily="34" charset="0"/>
              </a:rPr>
              <a:t> </a:t>
            </a:r>
          </a:p>
        </p:txBody>
      </p:sp>
      <p:pic>
        <p:nvPicPr>
          <p:cNvPr id="1028" name="Picture 4" descr="C:\Program Files (x86)\Microsoft Office\MEDIA\CAGCAT10\j0285360.wmf"/>
          <p:cNvPicPr>
            <a:picLocks noChangeAspect="1" noChangeArrowheads="1"/>
          </p:cNvPicPr>
          <p:nvPr/>
        </p:nvPicPr>
        <p:blipFill>
          <a:blip r:embed="rId3"/>
          <a:srcRect/>
          <a:stretch>
            <a:fillRect/>
          </a:stretch>
        </p:blipFill>
        <p:spPr bwMode="auto">
          <a:xfrm>
            <a:off x="1893293" y="1366884"/>
            <a:ext cx="1591630" cy="1962878"/>
          </a:xfrm>
          <a:prstGeom prst="rect">
            <a:avLst/>
          </a:prstGeom>
          <a:noFill/>
        </p:spPr>
      </p:pic>
      <p:pic>
        <p:nvPicPr>
          <p:cNvPr id="10" name="Picture 8"/>
          <p:cNvPicPr>
            <a:picLocks noChangeAspect="1" noChangeArrowheads="1"/>
          </p:cNvPicPr>
          <p:nvPr/>
        </p:nvPicPr>
        <p:blipFill>
          <a:blip r:embed="rId4"/>
          <a:srcRect/>
          <a:stretch>
            <a:fillRect/>
          </a:stretch>
        </p:blipFill>
        <p:spPr bwMode="auto">
          <a:xfrm>
            <a:off x="5402601" y="1366884"/>
            <a:ext cx="1794744" cy="1690207"/>
          </a:xfrm>
          <a:prstGeom prst="rect">
            <a:avLst/>
          </a:prstGeom>
          <a:noFill/>
          <a:ln w="9525">
            <a:noFill/>
            <a:miter lim="800000"/>
            <a:headEnd/>
            <a:tailEnd/>
          </a:ln>
          <a:effectLst/>
        </p:spPr>
      </p:pic>
      <p:pic>
        <p:nvPicPr>
          <p:cNvPr id="6" name="Picture 5"/>
          <p:cNvPicPr/>
          <p:nvPr/>
        </p:nvPicPr>
        <p:blipFill>
          <a:blip r:embed="rId5" cstate="print"/>
          <a:srcRect/>
          <a:stretch>
            <a:fillRect/>
          </a:stretch>
        </p:blipFill>
        <p:spPr bwMode="auto">
          <a:xfrm>
            <a:off x="1219142" y="4541943"/>
            <a:ext cx="3898100" cy="1484415"/>
          </a:xfrm>
          <a:prstGeom prst="rect">
            <a:avLst/>
          </a:prstGeom>
          <a:noFill/>
          <a:ln w="9525">
            <a:noFill/>
            <a:miter lim="800000"/>
            <a:headEnd/>
            <a:tailEnd/>
          </a:ln>
        </p:spPr>
      </p:pic>
      <p:sp>
        <p:nvSpPr>
          <p:cNvPr id="7" name="TextBox 6"/>
          <p:cNvSpPr txBox="1"/>
          <p:nvPr/>
        </p:nvSpPr>
        <p:spPr>
          <a:xfrm>
            <a:off x="809036" y="3684896"/>
            <a:ext cx="8169864" cy="646331"/>
          </a:xfrm>
          <a:prstGeom prst="rect">
            <a:avLst/>
          </a:prstGeom>
          <a:noFill/>
        </p:spPr>
        <p:txBody>
          <a:bodyPr wrap="square" rtlCol="0">
            <a:spAutoFit/>
          </a:bodyPr>
          <a:lstStyle/>
          <a:p>
            <a:pPr algn="ctr"/>
            <a:r>
              <a:rPr lang="es-MX" b="1" dirty="0" smtClean="0"/>
              <a:t>¿Puede la compra pública apoyar a mejorar el desempeño ambiental de las MIPYMES?</a:t>
            </a:r>
            <a:endParaRPr lang="es-MX"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0361" y="795647"/>
            <a:ext cx="8867383" cy="4185761"/>
          </a:xfrm>
          <a:prstGeom prst="rect">
            <a:avLst/>
          </a:prstGeom>
          <a:noFill/>
        </p:spPr>
        <p:txBody>
          <a:bodyPr wrap="square" rtlCol="0">
            <a:spAutoFit/>
          </a:bodyPr>
          <a:lstStyle/>
          <a:p>
            <a:pPr lvl="0">
              <a:buFont typeface="Arial" pitchFamily="34" charset="0"/>
              <a:buChar char="•"/>
            </a:pPr>
            <a:endParaRPr lang="es-ES" sz="1900" b="1" dirty="0" smtClean="0">
              <a:latin typeface="Arial Narrow" pitchFamily="34" charset="0"/>
            </a:endParaRPr>
          </a:p>
          <a:p>
            <a:pPr lvl="0">
              <a:buFont typeface="Arial" pitchFamily="34" charset="0"/>
              <a:buChar char="•"/>
            </a:pPr>
            <a:r>
              <a:rPr lang="es-ES" sz="1900" b="1" dirty="0" smtClean="0">
                <a:latin typeface="Arial Narrow" pitchFamily="34" charset="0"/>
              </a:rPr>
              <a:t>Falta de información</a:t>
            </a:r>
            <a:r>
              <a:rPr lang="es-ES" sz="1900" dirty="0" smtClean="0">
                <a:latin typeface="Arial Narrow" pitchFamily="34" charset="0"/>
              </a:rPr>
              <a:t>. </a:t>
            </a:r>
          </a:p>
          <a:p>
            <a:pPr lvl="0">
              <a:buFont typeface="Arial" pitchFamily="34" charset="0"/>
              <a:buChar char="•"/>
            </a:pPr>
            <a:endParaRPr lang="es-ES" sz="1900" dirty="0" smtClean="0">
              <a:latin typeface="Arial Narrow" pitchFamily="34" charset="0"/>
            </a:endParaRPr>
          </a:p>
          <a:p>
            <a:pPr lvl="0">
              <a:buFont typeface="Arial" pitchFamily="34" charset="0"/>
              <a:buChar char="•"/>
            </a:pPr>
            <a:r>
              <a:rPr lang="es-ES" sz="1900" dirty="0" smtClean="0">
                <a:latin typeface="Arial Narrow" pitchFamily="34" charset="0"/>
              </a:rPr>
              <a:t>Dificultades de </a:t>
            </a:r>
            <a:r>
              <a:rPr lang="es-ES" sz="1900" b="1" dirty="0" smtClean="0">
                <a:latin typeface="Arial Narrow" pitchFamily="34" charset="0"/>
              </a:rPr>
              <a:t>acceso a capital</a:t>
            </a:r>
            <a:r>
              <a:rPr lang="es-ES" sz="1900" dirty="0" smtClean="0">
                <a:latin typeface="Arial Narrow" pitchFamily="34" charset="0"/>
              </a:rPr>
              <a:t> para realizar las inversiones necesarias.  </a:t>
            </a:r>
          </a:p>
          <a:p>
            <a:pPr lvl="0">
              <a:buFont typeface="Arial" pitchFamily="34" charset="0"/>
              <a:buChar char="•"/>
            </a:pPr>
            <a:endParaRPr lang="es-ES" sz="1900" dirty="0" smtClean="0">
              <a:latin typeface="Arial Narrow" pitchFamily="34" charset="0"/>
            </a:endParaRPr>
          </a:p>
          <a:p>
            <a:pPr lvl="0">
              <a:buFont typeface="Arial" pitchFamily="34" charset="0"/>
              <a:buChar char="•"/>
            </a:pPr>
            <a:r>
              <a:rPr lang="es-ES" sz="1900" dirty="0" smtClean="0">
                <a:latin typeface="Arial Narrow" pitchFamily="34" charset="0"/>
              </a:rPr>
              <a:t>Dificultad para contratar </a:t>
            </a:r>
            <a:r>
              <a:rPr lang="es-ES" sz="1900" b="1" dirty="0" smtClean="0">
                <a:latin typeface="Arial Narrow" pitchFamily="34" charset="0"/>
              </a:rPr>
              <a:t>personal calificado</a:t>
            </a:r>
            <a:r>
              <a:rPr lang="es-ES" sz="1900" dirty="0" smtClean="0">
                <a:latin typeface="Arial Narrow" pitchFamily="34" charset="0"/>
              </a:rPr>
              <a:t>.</a:t>
            </a:r>
          </a:p>
          <a:p>
            <a:pPr lvl="0">
              <a:buFont typeface="Arial" pitchFamily="34" charset="0"/>
              <a:buChar char="•"/>
            </a:pPr>
            <a:endParaRPr lang="es-MX" sz="1900" dirty="0" smtClean="0">
              <a:latin typeface="Arial Narrow" pitchFamily="34" charset="0"/>
            </a:endParaRPr>
          </a:p>
          <a:p>
            <a:pPr lvl="0">
              <a:buFont typeface="Arial" pitchFamily="34" charset="0"/>
              <a:buChar char="•"/>
            </a:pPr>
            <a:r>
              <a:rPr lang="es-ES" sz="1900" dirty="0" smtClean="0">
                <a:latin typeface="Arial Narrow" pitchFamily="34" charset="0"/>
              </a:rPr>
              <a:t>Falta de </a:t>
            </a:r>
            <a:r>
              <a:rPr lang="es-ES" sz="1900" b="1" dirty="0" smtClean="0">
                <a:latin typeface="Arial Narrow" pitchFamily="34" charset="0"/>
              </a:rPr>
              <a:t>adaptación de la normativa ambiental</a:t>
            </a:r>
            <a:r>
              <a:rPr lang="es-ES" sz="1900" dirty="0" smtClean="0">
                <a:latin typeface="Arial Narrow" pitchFamily="34" charset="0"/>
              </a:rPr>
              <a:t> a la realidad social, económica y técnica de las empresas locales y a las posibilidades efectivas de los organismos de control. </a:t>
            </a:r>
          </a:p>
          <a:p>
            <a:pPr lvl="0">
              <a:buFont typeface="Arial" pitchFamily="34" charset="0"/>
              <a:buChar char="•"/>
            </a:pPr>
            <a:endParaRPr lang="es-MX" sz="1900" dirty="0" smtClean="0">
              <a:latin typeface="Arial Narrow" pitchFamily="34" charset="0"/>
            </a:endParaRPr>
          </a:p>
          <a:p>
            <a:pPr lvl="0">
              <a:buFont typeface="Arial" pitchFamily="34" charset="0"/>
              <a:buChar char="•"/>
            </a:pPr>
            <a:r>
              <a:rPr lang="es-ES" sz="1900" dirty="0" smtClean="0">
                <a:latin typeface="Arial Narrow" pitchFamily="34" charset="0"/>
              </a:rPr>
              <a:t>Falta de </a:t>
            </a:r>
            <a:r>
              <a:rPr lang="es-ES" sz="1900" b="1" dirty="0" smtClean="0">
                <a:latin typeface="Arial Narrow" pitchFamily="34" charset="0"/>
              </a:rPr>
              <a:t>información sobre su desempeño ambiental</a:t>
            </a:r>
            <a:r>
              <a:rPr lang="es-ES" sz="1900" dirty="0" smtClean="0">
                <a:latin typeface="Arial Narrow" pitchFamily="34" charset="0"/>
              </a:rPr>
              <a:t>.  </a:t>
            </a:r>
          </a:p>
          <a:p>
            <a:pPr lvl="0">
              <a:buFont typeface="Arial" pitchFamily="34" charset="0"/>
              <a:buChar char="•"/>
            </a:pPr>
            <a:endParaRPr lang="es-MX" sz="1900" dirty="0" smtClean="0">
              <a:latin typeface="Arial Narrow" pitchFamily="34" charset="0"/>
            </a:endParaRPr>
          </a:p>
          <a:p>
            <a:pPr>
              <a:buFont typeface="Arial" pitchFamily="34" charset="0"/>
              <a:buChar char="•"/>
            </a:pPr>
            <a:r>
              <a:rPr lang="es-ES" sz="1900" dirty="0" smtClean="0">
                <a:latin typeface="Arial Narrow" pitchFamily="34" charset="0"/>
              </a:rPr>
              <a:t>R</a:t>
            </a:r>
            <a:r>
              <a:rPr lang="es-ES" sz="1900" b="1" dirty="0" smtClean="0">
                <a:latin typeface="Arial Narrow" pitchFamily="34" charset="0"/>
              </a:rPr>
              <a:t>estricciones para innovar</a:t>
            </a:r>
            <a:r>
              <a:rPr lang="es-ES" sz="1900" dirty="0" smtClean="0">
                <a:latin typeface="Arial Narrow" pitchFamily="34" charset="0"/>
              </a:rPr>
              <a:t> (incluye mejoras ambientales en procesos/productos), aunque al tener menos andamiaje estructural pueden responder mejor a los cambios. </a:t>
            </a:r>
            <a:endParaRPr lang="es-MX" sz="1900" dirty="0" smtClean="0">
              <a:latin typeface="Arial Narrow" pitchFamily="34" charset="0"/>
            </a:endParaRPr>
          </a:p>
        </p:txBody>
      </p:sp>
      <p:sp>
        <p:nvSpPr>
          <p:cNvPr id="23" name="Title 1"/>
          <p:cNvSpPr>
            <a:spLocks noGrp="1"/>
          </p:cNvSpPr>
          <p:nvPr>
            <p:ph type="ctrTitle"/>
          </p:nvPr>
        </p:nvSpPr>
        <p:spPr>
          <a:xfrm>
            <a:off x="0" y="7876"/>
            <a:ext cx="9144000" cy="550264"/>
          </a:xfrm>
          <a:solidFill>
            <a:schemeClr val="accent5">
              <a:lumMod val="50000"/>
            </a:schemeClr>
          </a:solidFill>
        </p:spPr>
        <p:txBody>
          <a:bodyPr rtlCol="0">
            <a:normAutofit fontScale="90000"/>
          </a:bodyPr>
          <a:lstStyle/>
          <a:p>
            <a:r>
              <a:rPr lang="es-MX" sz="3200" dirty="0" smtClean="0">
                <a:solidFill>
                  <a:schemeClr val="bg1"/>
                </a:solidFill>
                <a:latin typeface="Arial Narrow" pitchFamily="34" charset="0"/>
              </a:rPr>
              <a:t>Desafíos para las MIPYMES en gestión ambiental</a:t>
            </a:r>
            <a:endParaRPr lang="es-MX" sz="3200" dirty="0">
              <a:solidFill>
                <a:schemeClr val="bg1"/>
              </a:solidFill>
              <a:latin typeface="Arial Narrow" pitchFamily="34" charset="0"/>
            </a:endParaRPr>
          </a:p>
        </p:txBody>
      </p:sp>
      <p:pic>
        <p:nvPicPr>
          <p:cNvPr id="33794" name="Picture 2" descr="C:\Users\aguilasy\AppData\Local\Microsoft\Windows\Temporary Internet Files\Content.IE5\5RF2NVGR\zona[1].gif"/>
          <p:cNvPicPr>
            <a:picLocks noChangeAspect="1" noChangeArrowheads="1"/>
          </p:cNvPicPr>
          <p:nvPr/>
        </p:nvPicPr>
        <p:blipFill>
          <a:blip r:embed="rId3"/>
          <a:srcRect/>
          <a:stretch>
            <a:fillRect/>
          </a:stretch>
        </p:blipFill>
        <p:spPr bwMode="auto">
          <a:xfrm>
            <a:off x="6875813" y="4632709"/>
            <a:ext cx="1852798" cy="16343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0361" y="795647"/>
            <a:ext cx="8867383" cy="969496"/>
          </a:xfrm>
          <a:prstGeom prst="rect">
            <a:avLst/>
          </a:prstGeom>
          <a:noFill/>
        </p:spPr>
        <p:txBody>
          <a:bodyPr wrap="square" rtlCol="0">
            <a:spAutoFit/>
          </a:bodyPr>
          <a:lstStyle/>
          <a:p>
            <a:pPr>
              <a:buFont typeface="Arial" pitchFamily="34" charset="0"/>
              <a:buChar char="•"/>
            </a:pPr>
            <a:r>
              <a:rPr lang="es-ES" sz="1900" dirty="0" smtClean="0">
                <a:latin typeface="Arial Narrow" pitchFamily="34" charset="0"/>
              </a:rPr>
              <a:t> Poder ofrecer productos ambientalmente preferibles: la empresa puede tener un adecuado desempeño ambiental en sus procesos </a:t>
            </a:r>
            <a:r>
              <a:rPr lang="es-ES" sz="1900" smtClean="0">
                <a:latin typeface="Arial Narrow" pitchFamily="34" charset="0"/>
              </a:rPr>
              <a:t>de producción, </a:t>
            </a:r>
            <a:r>
              <a:rPr lang="es-ES" sz="1900" dirty="0" smtClean="0">
                <a:latin typeface="Arial Narrow" pitchFamily="34" charset="0"/>
              </a:rPr>
              <a:t>pero ofrece productos regulares al mercado.   </a:t>
            </a:r>
            <a:endParaRPr lang="es-MX" sz="1900" dirty="0">
              <a:latin typeface="Arial Narrow" pitchFamily="34" charset="0"/>
            </a:endParaRPr>
          </a:p>
        </p:txBody>
      </p:sp>
      <p:sp>
        <p:nvSpPr>
          <p:cNvPr id="23" name="Title 1"/>
          <p:cNvSpPr>
            <a:spLocks noGrp="1"/>
          </p:cNvSpPr>
          <p:nvPr>
            <p:ph type="ctrTitle"/>
          </p:nvPr>
        </p:nvSpPr>
        <p:spPr>
          <a:xfrm>
            <a:off x="0" y="7876"/>
            <a:ext cx="9144000" cy="550264"/>
          </a:xfrm>
          <a:solidFill>
            <a:schemeClr val="accent5">
              <a:lumMod val="50000"/>
            </a:schemeClr>
          </a:solidFill>
        </p:spPr>
        <p:txBody>
          <a:bodyPr rtlCol="0">
            <a:noAutofit/>
          </a:bodyPr>
          <a:lstStyle/>
          <a:p>
            <a:r>
              <a:rPr lang="es-MX" sz="2400" dirty="0" smtClean="0">
                <a:solidFill>
                  <a:schemeClr val="bg1"/>
                </a:solidFill>
                <a:latin typeface="Arial Narrow" pitchFamily="34" charset="0"/>
              </a:rPr>
              <a:t>Desafíos para las MIPYMES en gestión ambiental Y compras públicas</a:t>
            </a:r>
            <a:endParaRPr lang="es-MX" sz="2400" dirty="0">
              <a:solidFill>
                <a:schemeClr val="bg1"/>
              </a:solidFill>
              <a:latin typeface="Arial Narrow" pitchFamily="34" charset="0"/>
            </a:endParaRPr>
          </a:p>
        </p:txBody>
      </p:sp>
      <p:sp>
        <p:nvSpPr>
          <p:cNvPr id="6" name="Rectangle 3"/>
          <p:cNvSpPr txBox="1">
            <a:spLocks/>
          </p:cNvSpPr>
          <p:nvPr/>
        </p:nvSpPr>
        <p:spPr bwMode="auto">
          <a:xfrm>
            <a:off x="1198179" y="1939694"/>
            <a:ext cx="6842235" cy="1717906"/>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90000"/>
              </a:lnSpc>
              <a:spcBef>
                <a:spcPct val="20000"/>
              </a:spcBef>
              <a:spcAft>
                <a:spcPct val="0"/>
              </a:spcAft>
              <a:buClrTx/>
              <a:buSzTx/>
              <a:buFont typeface="Arial" pitchFamily="34" charset="0"/>
              <a:buNone/>
              <a:tabLst/>
              <a:defRPr/>
            </a:pPr>
            <a:r>
              <a:rPr kumimoji="0" lang="es-ES" sz="2200" b="0" i="0" u="none" strike="noStrike" kern="1200" cap="none" spc="0" normalizeH="0" baseline="0" noProof="0" dirty="0" smtClean="0">
                <a:ln>
                  <a:noFill/>
                </a:ln>
                <a:uLnTx/>
                <a:uFillTx/>
                <a:latin typeface="Arial Narrow" pitchFamily="34" charset="0"/>
                <a:cs typeface="ＭＳ Ｐゴシック" charset="-128"/>
              </a:rPr>
              <a:t>¿Qué es un Producto Verde?</a:t>
            </a:r>
          </a:p>
          <a:p>
            <a:pPr marL="0" marR="0" lvl="0" indent="0" algn="ctr" defTabSz="457200" rtl="0" eaLnBrk="0" fontAlgn="base" latinLnBrk="0" hangingPunct="0">
              <a:lnSpc>
                <a:spcPct val="90000"/>
              </a:lnSpc>
              <a:spcBef>
                <a:spcPct val="20000"/>
              </a:spcBef>
              <a:spcAft>
                <a:spcPct val="0"/>
              </a:spcAft>
              <a:buClrTx/>
              <a:buSzTx/>
              <a:buFont typeface="Arial" pitchFamily="34" charset="0"/>
              <a:buNone/>
              <a:tabLst/>
              <a:defRPr/>
            </a:pPr>
            <a:r>
              <a:rPr kumimoji="0" lang="es-ES" sz="2000" b="0" i="0" u="none" strike="noStrike" kern="1200" cap="none" spc="0" normalizeH="0" baseline="0" noProof="0" dirty="0" smtClean="0">
                <a:ln>
                  <a:noFill/>
                </a:ln>
                <a:uLnTx/>
                <a:uFillTx/>
                <a:latin typeface="Arial Narrow" pitchFamily="34" charset="0"/>
                <a:cs typeface="ＭＳ Ｐゴシック" charset="-128"/>
              </a:rPr>
              <a:t>    Es un producto que tiene un mejor desempeño ambiental a lo largo de su ciclo de vida y que cumple con la misma función (o mejor inclusive), </a:t>
            </a:r>
            <a:r>
              <a:rPr kumimoji="0" lang="es-ES" sz="2000" b="0" i="0" u="sng" strike="noStrike" kern="1200" cap="none" spc="0" normalizeH="0" baseline="0" noProof="0" dirty="0" smtClean="0">
                <a:ln>
                  <a:noFill/>
                </a:ln>
                <a:uLnTx/>
                <a:uFillTx/>
                <a:latin typeface="Arial Narrow" pitchFamily="34" charset="0"/>
                <a:cs typeface="ＭＳ Ｐゴシック" charset="-128"/>
              </a:rPr>
              <a:t>igual calidad y satisfacción en el usuario que el producto regular.</a:t>
            </a:r>
            <a:r>
              <a:rPr kumimoji="0" lang="es-ES" sz="2000" b="0" i="0" u="none" strike="noStrike" kern="1200" cap="none" spc="0" normalizeH="0" baseline="0" noProof="0" dirty="0" smtClean="0">
                <a:ln>
                  <a:noFill/>
                </a:ln>
                <a:uLnTx/>
                <a:uFillTx/>
                <a:latin typeface="Arial Narrow" pitchFamily="34" charset="0"/>
                <a:cs typeface="ＭＳ Ｐゴシック" charset="-128"/>
              </a:rPr>
              <a:t>  </a:t>
            </a:r>
            <a:r>
              <a:rPr kumimoji="0" lang="es-ES" sz="1400" b="0" i="0" u="none" strike="noStrike" kern="1200" cap="none" spc="0" normalizeH="0" baseline="0" noProof="0" dirty="0" smtClean="0">
                <a:ln>
                  <a:noFill/>
                </a:ln>
                <a:uLnTx/>
                <a:uFillTx/>
                <a:latin typeface="Arial Narrow" pitchFamily="34" charset="0"/>
                <a:cs typeface="ＭＳ Ｐゴシック" charset="-128"/>
              </a:rPr>
              <a:t>(Tomado de ICLEI, 2007)</a:t>
            </a:r>
            <a:endParaRPr kumimoji="0" lang="es-ES" sz="2000" b="0" i="0" u="none" strike="noStrike" kern="1200" cap="none" spc="0" normalizeH="0" baseline="0" noProof="0" dirty="0" smtClean="0">
              <a:ln>
                <a:noFill/>
              </a:ln>
              <a:uLnTx/>
              <a:uFillTx/>
              <a:latin typeface="Arial Narrow" pitchFamily="34" charset="0"/>
              <a:cs typeface="ＭＳ Ｐゴシック" charset="-128"/>
            </a:endParaRPr>
          </a:p>
        </p:txBody>
      </p:sp>
      <p:pic>
        <p:nvPicPr>
          <p:cNvPr id="34818" name="Picture 2"/>
          <p:cNvPicPr>
            <a:picLocks noChangeAspect="1" noChangeArrowheads="1"/>
          </p:cNvPicPr>
          <p:nvPr/>
        </p:nvPicPr>
        <p:blipFill>
          <a:blip r:embed="rId3"/>
          <a:srcRect/>
          <a:stretch>
            <a:fillRect/>
          </a:stretch>
        </p:blipFill>
        <p:spPr bwMode="auto">
          <a:xfrm>
            <a:off x="15766" y="3947078"/>
            <a:ext cx="6747641" cy="29109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100361"/>
            <a:ext cx="8867383" cy="1631216"/>
          </a:xfrm>
          <a:prstGeom prst="rect">
            <a:avLst/>
          </a:prstGeom>
          <a:noFill/>
        </p:spPr>
        <p:txBody>
          <a:bodyPr wrap="square" rtlCol="0">
            <a:spAutoFit/>
          </a:bodyPr>
          <a:lstStyle/>
          <a:p>
            <a:pPr>
              <a:buFont typeface="Arial" pitchFamily="34" charset="0"/>
              <a:buChar char="•"/>
            </a:pPr>
            <a:r>
              <a:rPr lang="es-ES" sz="2000" dirty="0" smtClean="0">
                <a:latin typeface="Arial Narrow" pitchFamily="34" charset="0"/>
              </a:rPr>
              <a:t>  Más de </a:t>
            </a:r>
            <a:r>
              <a:rPr lang="es-ES" sz="2000" b="1" dirty="0" smtClean="0">
                <a:latin typeface="Arial Narrow" pitchFamily="34" charset="0"/>
              </a:rPr>
              <a:t>270 mil productores de producto orgánico</a:t>
            </a:r>
            <a:r>
              <a:rPr lang="es-ES" sz="2000" dirty="0" smtClean="0">
                <a:latin typeface="Arial Narrow" pitchFamily="34" charset="0"/>
              </a:rPr>
              <a:t>. El mercado interno es poco desarrollado (80 al 90% de la producción orgánica se exporta a Europa, Estados Unidos y Japón). </a:t>
            </a:r>
          </a:p>
          <a:p>
            <a:pPr>
              <a:buFont typeface="Arial" pitchFamily="34" charset="0"/>
              <a:buChar char="•"/>
            </a:pPr>
            <a:endParaRPr lang="es-ES" sz="2000" dirty="0" smtClean="0">
              <a:latin typeface="Arial Narrow" pitchFamily="34" charset="0"/>
            </a:endParaRPr>
          </a:p>
          <a:p>
            <a:pPr>
              <a:buFont typeface="Arial" pitchFamily="34" charset="0"/>
              <a:buChar char="•"/>
            </a:pPr>
            <a:r>
              <a:rPr lang="es-ES" sz="2000" dirty="0" smtClean="0">
                <a:latin typeface="Arial Narrow" pitchFamily="34" charset="0"/>
              </a:rPr>
              <a:t>Los productos incluyen café, cacao, azúcar, granos y cereales, frutas y especies.</a:t>
            </a:r>
            <a:endParaRPr lang="es-MX" sz="2000" dirty="0">
              <a:latin typeface="Arial Narrow" pitchFamily="34" charset="0"/>
            </a:endParaRPr>
          </a:p>
        </p:txBody>
      </p:sp>
      <p:sp>
        <p:nvSpPr>
          <p:cNvPr id="23" name="Title 1"/>
          <p:cNvSpPr>
            <a:spLocks noGrp="1"/>
          </p:cNvSpPr>
          <p:nvPr>
            <p:ph type="ctrTitle"/>
          </p:nvPr>
        </p:nvSpPr>
        <p:spPr>
          <a:xfrm>
            <a:off x="0" y="7876"/>
            <a:ext cx="9144000" cy="550264"/>
          </a:xfrm>
          <a:solidFill>
            <a:schemeClr val="accent5">
              <a:lumMod val="50000"/>
            </a:schemeClr>
          </a:solidFill>
        </p:spPr>
        <p:txBody>
          <a:bodyPr rtlCol="0">
            <a:normAutofit fontScale="90000"/>
          </a:bodyPr>
          <a:lstStyle/>
          <a:p>
            <a:r>
              <a:rPr lang="es-MX" sz="3200" dirty="0" smtClean="0">
                <a:solidFill>
                  <a:schemeClr val="bg1"/>
                </a:solidFill>
                <a:latin typeface="Arial Narrow" pitchFamily="34" charset="0"/>
              </a:rPr>
              <a:t>Ejemplos de oferta ambiental en la región</a:t>
            </a:r>
            <a:endParaRPr lang="es-MX" sz="3200" dirty="0">
              <a:solidFill>
                <a:schemeClr val="bg1"/>
              </a:solidFill>
              <a:latin typeface="Arial Narrow" pitchFamily="34" charset="0"/>
            </a:endParaRPr>
          </a:p>
        </p:txBody>
      </p:sp>
      <p:pic>
        <p:nvPicPr>
          <p:cNvPr id="35842" name="Picture 2" descr="C:\Users\aguilasy\AppData\Local\Microsoft\Windows\Temporary Internet Files\Content.IE5\X4724VPB\Market[1].gif"/>
          <p:cNvPicPr>
            <a:picLocks noChangeAspect="1" noChangeArrowheads="1"/>
          </p:cNvPicPr>
          <p:nvPr/>
        </p:nvPicPr>
        <p:blipFill>
          <a:blip r:embed="rId3"/>
          <a:srcRect/>
          <a:stretch>
            <a:fillRect/>
          </a:stretch>
        </p:blipFill>
        <p:spPr bwMode="auto">
          <a:xfrm>
            <a:off x="5272534" y="3039353"/>
            <a:ext cx="2822341" cy="31142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100361"/>
            <a:ext cx="8867383" cy="1015663"/>
          </a:xfrm>
          <a:prstGeom prst="rect">
            <a:avLst/>
          </a:prstGeom>
          <a:noFill/>
        </p:spPr>
        <p:txBody>
          <a:bodyPr wrap="square" rtlCol="0">
            <a:spAutoFit/>
          </a:bodyPr>
          <a:lstStyle/>
          <a:p>
            <a:pPr>
              <a:buFont typeface="Arial" pitchFamily="34" charset="0"/>
              <a:buChar char="•"/>
            </a:pPr>
            <a:r>
              <a:rPr lang="es-ES" sz="2000" dirty="0" smtClean="0">
                <a:latin typeface="Arial Narrow" pitchFamily="34" charset="0"/>
              </a:rPr>
              <a:t>  La cantidad de empresas certificadas </a:t>
            </a:r>
            <a:r>
              <a:rPr lang="es-ES" sz="2000" b="1" dirty="0" smtClean="0">
                <a:latin typeface="Arial Narrow" pitchFamily="34" charset="0"/>
              </a:rPr>
              <a:t>ISO 14001</a:t>
            </a:r>
            <a:r>
              <a:rPr lang="es-ES" sz="2000" dirty="0" smtClean="0">
                <a:latin typeface="Arial Narrow" pitchFamily="34" charset="0"/>
              </a:rPr>
              <a:t> (sistema de gestión ambiental) ha tenido una tendencia al alta.</a:t>
            </a:r>
          </a:p>
          <a:p>
            <a:endParaRPr lang="es-ES" sz="2000" dirty="0" smtClean="0">
              <a:latin typeface="Arial Narrow" pitchFamily="34" charset="0"/>
            </a:endParaRPr>
          </a:p>
        </p:txBody>
      </p:sp>
      <p:sp>
        <p:nvSpPr>
          <p:cNvPr id="23" name="Title 1"/>
          <p:cNvSpPr>
            <a:spLocks noGrp="1"/>
          </p:cNvSpPr>
          <p:nvPr>
            <p:ph type="ctrTitle"/>
          </p:nvPr>
        </p:nvSpPr>
        <p:spPr>
          <a:xfrm>
            <a:off x="0" y="7876"/>
            <a:ext cx="9144000" cy="550264"/>
          </a:xfrm>
          <a:solidFill>
            <a:schemeClr val="accent5">
              <a:lumMod val="50000"/>
            </a:schemeClr>
          </a:solidFill>
        </p:spPr>
        <p:txBody>
          <a:bodyPr rtlCol="0">
            <a:normAutofit fontScale="90000"/>
          </a:bodyPr>
          <a:lstStyle/>
          <a:p>
            <a:r>
              <a:rPr lang="es-MX" sz="3200" dirty="0" smtClean="0">
                <a:solidFill>
                  <a:schemeClr val="bg1"/>
                </a:solidFill>
                <a:latin typeface="Arial Narrow" pitchFamily="34" charset="0"/>
              </a:rPr>
              <a:t>Ejemplos de oferta ambiental en la región</a:t>
            </a:r>
            <a:endParaRPr lang="es-MX" sz="3200" dirty="0">
              <a:solidFill>
                <a:schemeClr val="bg1"/>
              </a:solidFill>
              <a:latin typeface="Arial Narrow" pitchFamily="34" charset="0"/>
            </a:endParaRPr>
          </a:p>
        </p:txBody>
      </p:sp>
      <p:pic>
        <p:nvPicPr>
          <p:cNvPr id="36866" name="Picture 2"/>
          <p:cNvPicPr>
            <a:picLocks noChangeAspect="1" noChangeArrowheads="1"/>
          </p:cNvPicPr>
          <p:nvPr/>
        </p:nvPicPr>
        <p:blipFill>
          <a:blip r:embed="rId3"/>
          <a:srcRect/>
          <a:stretch>
            <a:fillRect/>
          </a:stretch>
        </p:blipFill>
        <p:spPr bwMode="auto">
          <a:xfrm>
            <a:off x="0" y="2115123"/>
            <a:ext cx="9144000" cy="3472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831" y="879644"/>
            <a:ext cx="6400798" cy="4293483"/>
          </a:xfrm>
          <a:prstGeom prst="rect">
            <a:avLst/>
          </a:prstGeom>
          <a:noFill/>
        </p:spPr>
        <p:txBody>
          <a:bodyPr wrap="square" rtlCol="0">
            <a:spAutoFit/>
          </a:bodyPr>
          <a:lstStyle/>
          <a:p>
            <a:pPr lvl="0">
              <a:buFont typeface="Arial" pitchFamily="34" charset="0"/>
              <a:buChar char="•"/>
            </a:pPr>
            <a:r>
              <a:rPr lang="es-ES" sz="2100" dirty="0" smtClean="0">
                <a:latin typeface="Arial Narrow" pitchFamily="34" charset="0"/>
              </a:rPr>
              <a:t>De las </a:t>
            </a:r>
            <a:r>
              <a:rPr lang="es-ES" sz="2100" b="1" dirty="0" smtClean="0">
                <a:latin typeface="Arial Narrow" pitchFamily="34" charset="0"/>
              </a:rPr>
              <a:t>etiquetas ambientales tipo I</a:t>
            </a:r>
            <a:r>
              <a:rPr lang="es-ES" sz="2100" dirty="0" smtClean="0">
                <a:latin typeface="Arial Narrow" pitchFamily="34" charset="0"/>
              </a:rPr>
              <a:t> (</a:t>
            </a:r>
            <a:r>
              <a:rPr lang="es-ES" sz="2100" dirty="0" err="1" smtClean="0">
                <a:latin typeface="Arial Narrow" pitchFamily="34" charset="0"/>
              </a:rPr>
              <a:t>ecoetiquetas</a:t>
            </a:r>
            <a:r>
              <a:rPr lang="es-ES" sz="2100" dirty="0" smtClean="0">
                <a:latin typeface="Arial Narrow" pitchFamily="34" charset="0"/>
              </a:rPr>
              <a:t>), Brasil cuenta con el programa de la ABNT, </a:t>
            </a:r>
            <a:r>
              <a:rPr lang="es-ES" sz="2100" i="1" dirty="0" err="1" smtClean="0">
                <a:latin typeface="Arial Narrow" pitchFamily="34" charset="0"/>
              </a:rPr>
              <a:t>Associação</a:t>
            </a:r>
            <a:r>
              <a:rPr lang="es-ES" sz="2100" i="1" dirty="0" smtClean="0">
                <a:latin typeface="Arial Narrow" pitchFamily="34" charset="0"/>
              </a:rPr>
              <a:t> Brasileira de Normas Técnicas</a:t>
            </a:r>
            <a:r>
              <a:rPr lang="es-ES" sz="2100" dirty="0" smtClean="0">
                <a:latin typeface="Arial Narrow" pitchFamily="34" charset="0"/>
              </a:rPr>
              <a:t> , Colombia cuenta con el Sello Ambiental Colombiano y México cuenta con los sellos FIDE.  Otros países de la región han mostrado interés en desarrollar este tipo de </a:t>
            </a:r>
            <a:r>
              <a:rPr lang="es-ES" sz="2100" dirty="0" err="1" smtClean="0">
                <a:latin typeface="Arial Narrow" pitchFamily="34" charset="0"/>
              </a:rPr>
              <a:t>ecoetiquetas</a:t>
            </a:r>
            <a:r>
              <a:rPr lang="es-ES" sz="2100" dirty="0" smtClean="0">
                <a:latin typeface="Arial Narrow" pitchFamily="34" charset="0"/>
              </a:rPr>
              <a:t>.</a:t>
            </a:r>
          </a:p>
          <a:p>
            <a:pPr lvl="0">
              <a:buFont typeface="Arial" pitchFamily="34" charset="0"/>
              <a:buChar char="•"/>
            </a:pPr>
            <a:endParaRPr lang="es-ES" sz="2100" dirty="0" smtClean="0">
              <a:latin typeface="Arial Narrow" pitchFamily="34" charset="0"/>
            </a:endParaRPr>
          </a:p>
          <a:p>
            <a:pPr lvl="0">
              <a:buFont typeface="Arial" pitchFamily="34" charset="0"/>
              <a:buChar char="•"/>
            </a:pPr>
            <a:endParaRPr lang="es-MX" sz="2100" dirty="0" smtClean="0">
              <a:latin typeface="Arial Narrow" pitchFamily="34" charset="0"/>
            </a:endParaRPr>
          </a:p>
          <a:p>
            <a:pPr>
              <a:buFont typeface="Arial" pitchFamily="34" charset="0"/>
              <a:buChar char="•"/>
            </a:pPr>
            <a:r>
              <a:rPr lang="es-ES" sz="2100" dirty="0" smtClean="0">
                <a:latin typeface="Arial Narrow" pitchFamily="34" charset="0"/>
              </a:rPr>
              <a:t>Existe oferta de productos bajo esquemas de </a:t>
            </a:r>
            <a:r>
              <a:rPr lang="es-ES" sz="2100" b="1" dirty="0" smtClean="0">
                <a:latin typeface="Arial Narrow" pitchFamily="34" charset="0"/>
              </a:rPr>
              <a:t>ecoetiquetado semi-tipo 1</a:t>
            </a:r>
            <a:r>
              <a:rPr lang="es-ES" sz="2100" dirty="0" smtClean="0">
                <a:latin typeface="Arial Narrow" pitchFamily="34" charset="0"/>
              </a:rPr>
              <a:t>;  por ejemplo FSC (origen sostenible de la madera) con más de 1700 registrados en la región (ver </a:t>
            </a:r>
            <a:r>
              <a:rPr lang="es-ES" sz="2100" u="sng" dirty="0" smtClean="0">
                <a:latin typeface="Arial Narrow" pitchFamily="34" charset="0"/>
                <a:hlinkClick r:id="rId3"/>
              </a:rPr>
              <a:t>http://www.isealalliance.org/</a:t>
            </a:r>
            <a:r>
              <a:rPr lang="es-ES" sz="2100" u="sng" dirty="0" smtClean="0">
                <a:latin typeface="Arial Narrow" pitchFamily="34" charset="0"/>
              </a:rPr>
              <a:t>) </a:t>
            </a:r>
            <a:endParaRPr lang="es-MX" sz="2100" dirty="0" smtClean="0">
              <a:latin typeface="Arial Narrow" pitchFamily="34" charset="0"/>
            </a:endParaRPr>
          </a:p>
          <a:p>
            <a:pPr lvl="0"/>
            <a:endParaRPr lang="es-MX" sz="2100" dirty="0" smtClean="0">
              <a:latin typeface="Arial Narrow" pitchFamily="34" charset="0"/>
            </a:endParaRPr>
          </a:p>
        </p:txBody>
      </p:sp>
      <p:sp>
        <p:nvSpPr>
          <p:cNvPr id="23" name="Title 1"/>
          <p:cNvSpPr>
            <a:spLocks noGrp="1"/>
          </p:cNvSpPr>
          <p:nvPr>
            <p:ph type="ctrTitle"/>
          </p:nvPr>
        </p:nvSpPr>
        <p:spPr>
          <a:xfrm>
            <a:off x="0" y="7876"/>
            <a:ext cx="9144000" cy="550264"/>
          </a:xfrm>
          <a:solidFill>
            <a:schemeClr val="accent5">
              <a:lumMod val="50000"/>
            </a:schemeClr>
          </a:solidFill>
        </p:spPr>
        <p:txBody>
          <a:bodyPr rtlCol="0">
            <a:normAutofit fontScale="90000"/>
          </a:bodyPr>
          <a:lstStyle/>
          <a:p>
            <a:r>
              <a:rPr lang="es-MX" sz="3200" dirty="0" smtClean="0">
                <a:solidFill>
                  <a:schemeClr val="bg1"/>
                </a:solidFill>
                <a:latin typeface="Arial Narrow" pitchFamily="34" charset="0"/>
              </a:rPr>
              <a:t>Ejemplos de oferta ambiental en la región</a:t>
            </a:r>
            <a:endParaRPr lang="es-MX" sz="3200" dirty="0">
              <a:solidFill>
                <a:schemeClr val="bg1"/>
              </a:solidFill>
              <a:latin typeface="Arial Narrow" pitchFamily="34" charset="0"/>
            </a:endParaRPr>
          </a:p>
        </p:txBody>
      </p:sp>
      <p:pic>
        <p:nvPicPr>
          <p:cNvPr id="37891" name="Picture 3" descr="C:\Users\aguilasy\AppData\Local\Microsoft\Windows\Temporary Internet Files\Content.IE5\TG8L3TOJ\recicla[1].jpg"/>
          <p:cNvPicPr>
            <a:picLocks noChangeAspect="1" noChangeArrowheads="1"/>
          </p:cNvPicPr>
          <p:nvPr/>
        </p:nvPicPr>
        <p:blipFill>
          <a:blip r:embed="rId4"/>
          <a:srcRect/>
          <a:stretch>
            <a:fillRect/>
          </a:stretch>
        </p:blipFill>
        <p:spPr bwMode="auto">
          <a:xfrm>
            <a:off x="6479629" y="2192166"/>
            <a:ext cx="2118991" cy="155698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830" y="879644"/>
            <a:ext cx="8607969" cy="4293483"/>
          </a:xfrm>
          <a:prstGeom prst="rect">
            <a:avLst/>
          </a:prstGeom>
          <a:noFill/>
        </p:spPr>
        <p:txBody>
          <a:bodyPr wrap="square" rtlCol="0">
            <a:spAutoFit/>
          </a:bodyPr>
          <a:lstStyle/>
          <a:p>
            <a:pPr lvl="0">
              <a:buFont typeface="Arial" pitchFamily="34" charset="0"/>
              <a:buChar char="•"/>
            </a:pPr>
            <a:r>
              <a:rPr lang="es-MX" sz="2100" dirty="0" smtClean="0">
                <a:latin typeface="Arial Narrow" pitchFamily="34" charset="0"/>
              </a:rPr>
              <a:t>Es reconocida en la región la </a:t>
            </a:r>
            <a:r>
              <a:rPr lang="es-MX" sz="2100" b="1" dirty="0" smtClean="0">
                <a:latin typeface="Arial Narrow" pitchFamily="34" charset="0"/>
              </a:rPr>
              <a:t>extrema heterogeneidad de las MIPYMES</a:t>
            </a:r>
            <a:r>
              <a:rPr lang="es-MX" sz="2100" dirty="0" smtClean="0">
                <a:latin typeface="Arial Narrow" pitchFamily="34" charset="0"/>
              </a:rPr>
              <a:t>, desde microempresas para autoempleo (que suelen ser informales), hasta empresas dinámicas que logran aprovechar las oportunidades de mercado.  </a:t>
            </a:r>
          </a:p>
          <a:p>
            <a:pPr lvl="0">
              <a:buFont typeface="Arial" pitchFamily="34" charset="0"/>
              <a:buChar char="•"/>
            </a:pPr>
            <a:endParaRPr lang="es-MX" sz="2100" dirty="0" smtClean="0">
              <a:latin typeface="Arial Narrow" pitchFamily="34" charset="0"/>
            </a:endParaRPr>
          </a:p>
          <a:p>
            <a:pPr>
              <a:buFont typeface="Arial" pitchFamily="34" charset="0"/>
              <a:buChar char="•"/>
            </a:pPr>
            <a:r>
              <a:rPr lang="es-MX" sz="2100" dirty="0" smtClean="0">
                <a:latin typeface="Arial Narrow" pitchFamily="34" charset="0"/>
              </a:rPr>
              <a:t> </a:t>
            </a:r>
            <a:r>
              <a:rPr lang="es-MX" sz="2100" b="1" dirty="0" smtClean="0">
                <a:latin typeface="Arial Narrow" pitchFamily="34" charset="0"/>
              </a:rPr>
              <a:t>También es heterogénea la oferta de las MIPYMES que se han registrado como proveedoras al Sector Público </a:t>
            </a:r>
            <a:r>
              <a:rPr lang="es-MX" sz="2100" dirty="0" smtClean="0">
                <a:latin typeface="Arial Narrow" pitchFamily="34" charset="0"/>
              </a:rPr>
              <a:t>(así como extensos son los catálogos de compra del Estado).</a:t>
            </a:r>
          </a:p>
          <a:p>
            <a:pPr lvl="0">
              <a:buFont typeface="Arial" pitchFamily="34" charset="0"/>
              <a:buChar char="•"/>
            </a:pPr>
            <a:endParaRPr lang="es-MX" sz="2100" dirty="0" smtClean="0">
              <a:latin typeface="Arial Narrow" pitchFamily="34" charset="0"/>
            </a:endParaRPr>
          </a:p>
          <a:p>
            <a:pPr lvl="0">
              <a:buFont typeface="Arial" pitchFamily="34" charset="0"/>
              <a:buChar char="•"/>
            </a:pPr>
            <a:r>
              <a:rPr lang="es-MX" sz="2100" dirty="0" smtClean="0">
                <a:latin typeface="Arial Narrow" pitchFamily="34" charset="0"/>
              </a:rPr>
              <a:t>Muchas </a:t>
            </a:r>
            <a:r>
              <a:rPr lang="es-MX" sz="2100" b="1" dirty="0" smtClean="0">
                <a:latin typeface="Arial Narrow" pitchFamily="34" charset="0"/>
              </a:rPr>
              <a:t>compiten en áreas de producción estandarizadas </a:t>
            </a:r>
            <a:r>
              <a:rPr lang="es-MX" sz="2100" dirty="0" smtClean="0">
                <a:latin typeface="Arial Narrow" pitchFamily="34" charset="0"/>
              </a:rPr>
              <a:t>: compiten directamente con la producción a gran escala y/o grandes casas comerciales (ej., la producción de alimentos genéricos, calzado, confección de vestimenta), sin ventaja competitiva.</a:t>
            </a:r>
          </a:p>
          <a:p>
            <a:pPr lvl="0">
              <a:buFont typeface="Arial" pitchFamily="34" charset="0"/>
              <a:buChar char="•"/>
            </a:pPr>
            <a:endParaRPr lang="es-MX" sz="2100" dirty="0" smtClean="0">
              <a:latin typeface="Arial Narrow" pitchFamily="34" charset="0"/>
            </a:endParaRPr>
          </a:p>
        </p:txBody>
      </p:sp>
      <p:sp>
        <p:nvSpPr>
          <p:cNvPr id="23" name="Title 1"/>
          <p:cNvSpPr>
            <a:spLocks noGrp="1"/>
          </p:cNvSpPr>
          <p:nvPr>
            <p:ph type="ctrTitle"/>
          </p:nvPr>
        </p:nvSpPr>
        <p:spPr>
          <a:xfrm>
            <a:off x="0" y="7876"/>
            <a:ext cx="9144000" cy="550264"/>
          </a:xfrm>
          <a:solidFill>
            <a:schemeClr val="accent5">
              <a:lumMod val="50000"/>
            </a:schemeClr>
          </a:solidFill>
        </p:spPr>
        <p:txBody>
          <a:bodyPr rtlCol="0">
            <a:normAutofit fontScale="90000"/>
          </a:bodyPr>
          <a:lstStyle/>
          <a:p>
            <a:r>
              <a:rPr lang="es-MX" sz="3200" dirty="0" smtClean="0">
                <a:solidFill>
                  <a:schemeClr val="bg1"/>
                </a:solidFill>
                <a:latin typeface="Arial Narrow" pitchFamily="34" charset="0"/>
              </a:rPr>
              <a:t>Oferta de MIPYMES al Sector Público</a:t>
            </a:r>
            <a:endParaRPr lang="es-MX" sz="3200" dirty="0">
              <a:solidFill>
                <a:schemeClr val="bg1"/>
              </a:solidFill>
              <a:latin typeface="Arial Narrow" pitchFamily="34" charset="0"/>
            </a:endParaRPr>
          </a:p>
        </p:txBody>
      </p:sp>
      <p:pic>
        <p:nvPicPr>
          <p:cNvPr id="38914" name="Picture 2" descr="C:\Users\aguilasy\AppData\Local\Microsoft\Windows\Temporary Internet Files\Content.IE5\2N497X6G\3586_picture_of_a_shopkeeper_holding_a_4_sale_sign[1].png"/>
          <p:cNvPicPr>
            <a:picLocks noChangeAspect="1" noChangeArrowheads="1"/>
          </p:cNvPicPr>
          <p:nvPr/>
        </p:nvPicPr>
        <p:blipFill>
          <a:blip r:embed="rId3"/>
          <a:srcRect/>
          <a:stretch>
            <a:fillRect/>
          </a:stretch>
        </p:blipFill>
        <p:spPr bwMode="auto">
          <a:xfrm>
            <a:off x="6550925" y="4935571"/>
            <a:ext cx="2385996" cy="192243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830" y="879644"/>
            <a:ext cx="8607969" cy="2354491"/>
          </a:xfrm>
          <a:prstGeom prst="rect">
            <a:avLst/>
          </a:prstGeom>
          <a:noFill/>
        </p:spPr>
        <p:txBody>
          <a:bodyPr wrap="square" rtlCol="0">
            <a:spAutoFit/>
          </a:bodyPr>
          <a:lstStyle/>
          <a:p>
            <a:pPr lvl="0">
              <a:buFont typeface="Arial" pitchFamily="34" charset="0"/>
              <a:buChar char="•"/>
            </a:pPr>
            <a:r>
              <a:rPr lang="es-MX" sz="2100" dirty="0" smtClean="0">
                <a:latin typeface="Arial Narrow" pitchFamily="34" charset="0"/>
              </a:rPr>
              <a:t> En algunos casos las MIPYMES son comercializadoras, mientras que en otras compras los productos si pueden provenir de MIPYMES productoras.</a:t>
            </a:r>
          </a:p>
          <a:p>
            <a:pPr lvl="0">
              <a:buFont typeface="Arial" pitchFamily="34" charset="0"/>
              <a:buChar char="•"/>
            </a:pPr>
            <a:endParaRPr lang="es-MX" sz="2100" dirty="0" smtClean="0">
              <a:latin typeface="Arial Narrow" pitchFamily="34" charset="0"/>
            </a:endParaRPr>
          </a:p>
          <a:p>
            <a:pPr lvl="0">
              <a:buFont typeface="Arial" pitchFamily="34" charset="0"/>
              <a:buChar char="•"/>
            </a:pPr>
            <a:r>
              <a:rPr lang="es-MX" sz="2100" dirty="0" smtClean="0">
                <a:latin typeface="Arial Narrow" pitchFamily="34" charset="0"/>
              </a:rPr>
              <a:t> Es relevante que se analice en cuál etapa de la cadena de suministro del Sector Público se desea impactar: el proveedor al cual se le adjudica una compra no necesariamente fue el fabricante o el que brindó las materias primas del producto comprado</a:t>
            </a:r>
          </a:p>
        </p:txBody>
      </p:sp>
      <p:sp>
        <p:nvSpPr>
          <p:cNvPr id="23" name="Title 1"/>
          <p:cNvSpPr>
            <a:spLocks noGrp="1"/>
          </p:cNvSpPr>
          <p:nvPr>
            <p:ph type="ctrTitle"/>
          </p:nvPr>
        </p:nvSpPr>
        <p:spPr>
          <a:xfrm>
            <a:off x="0" y="7876"/>
            <a:ext cx="9144000" cy="550264"/>
          </a:xfrm>
          <a:solidFill>
            <a:schemeClr val="accent5">
              <a:lumMod val="50000"/>
            </a:schemeClr>
          </a:solidFill>
        </p:spPr>
        <p:txBody>
          <a:bodyPr rtlCol="0">
            <a:normAutofit fontScale="90000"/>
          </a:bodyPr>
          <a:lstStyle/>
          <a:p>
            <a:r>
              <a:rPr lang="es-MX" sz="3200" dirty="0" smtClean="0">
                <a:solidFill>
                  <a:schemeClr val="bg1"/>
                </a:solidFill>
                <a:latin typeface="Arial Narrow" pitchFamily="34" charset="0"/>
              </a:rPr>
              <a:t>Oferta de MIPYMES al Sector Público</a:t>
            </a:r>
            <a:endParaRPr lang="es-MX" sz="3200" dirty="0">
              <a:solidFill>
                <a:schemeClr val="bg1"/>
              </a:solidFill>
              <a:latin typeface="Arial Narrow" pitchFamily="34" charset="0"/>
            </a:endParaRPr>
          </a:p>
        </p:txBody>
      </p:sp>
      <p:pic>
        <p:nvPicPr>
          <p:cNvPr id="39938" name="Picture 2"/>
          <p:cNvPicPr>
            <a:picLocks noChangeAspect="1" noChangeArrowheads="1"/>
          </p:cNvPicPr>
          <p:nvPr/>
        </p:nvPicPr>
        <p:blipFill>
          <a:blip r:embed="rId3"/>
          <a:srcRect/>
          <a:stretch>
            <a:fillRect/>
          </a:stretch>
        </p:blipFill>
        <p:spPr bwMode="auto">
          <a:xfrm>
            <a:off x="318603" y="3290186"/>
            <a:ext cx="5754414" cy="3216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ctrTitle"/>
          </p:nvPr>
        </p:nvSpPr>
        <p:spPr>
          <a:xfrm>
            <a:off x="0" y="0"/>
            <a:ext cx="9144000" cy="833272"/>
          </a:xfrm>
          <a:solidFill>
            <a:schemeClr val="accent5">
              <a:lumMod val="50000"/>
            </a:schemeClr>
          </a:solidFill>
        </p:spPr>
        <p:txBody>
          <a:bodyPr rtlCol="0">
            <a:normAutofit fontScale="90000"/>
          </a:bodyPr>
          <a:lstStyle/>
          <a:p>
            <a:r>
              <a:rPr lang="es-MX" sz="2800" b="1" cap="all" dirty="0" smtClean="0">
                <a:solidFill>
                  <a:schemeClr val="bg1"/>
                </a:solidFill>
                <a:latin typeface="Arial Narrow" pitchFamily="34" charset="0"/>
              </a:rPr>
              <a:t>Fomento de la Participación de las MIPYMES en las cps  </a:t>
            </a:r>
            <a:endParaRPr lang="es-MX" sz="2800" b="1" cap="all" dirty="0">
              <a:solidFill>
                <a:schemeClr val="bg1"/>
              </a:solidFill>
              <a:effectLst>
                <a:outerShdw blurRad="50800" dist="38100" algn="tr" rotWithShape="0">
                  <a:prstClr val="black">
                    <a:alpha val="40000"/>
                  </a:prstClr>
                </a:outerShdw>
              </a:effectLst>
              <a:latin typeface="Arial Narrow" pitchFamily="34" charset="0"/>
            </a:endParaRPr>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s-MX" sz="3200" dirty="0" smtClean="0"/>
              <a:t>Instrumentos de política que fomentan la participación de MIPYMES</a:t>
            </a:r>
            <a:endParaRPr lang="es-MX" sz="3200" dirty="0"/>
          </a:p>
        </p:txBody>
      </p:sp>
      <p:pic>
        <p:nvPicPr>
          <p:cNvPr id="1026" name="Picture 2" descr="C:\Users\aguilasy\AppData\Local\Microsoft\Windows\Temporary Internet Files\Content.IE5\2N497X6G\Dec_logo_de_innovaci_n[1].jpg"/>
          <p:cNvPicPr>
            <a:picLocks noChangeAspect="1" noChangeArrowheads="1"/>
          </p:cNvPicPr>
          <p:nvPr/>
        </p:nvPicPr>
        <p:blipFill>
          <a:blip r:embed="rId2"/>
          <a:srcRect/>
          <a:stretch>
            <a:fillRect/>
          </a:stretch>
        </p:blipFill>
        <p:spPr bwMode="auto">
          <a:xfrm>
            <a:off x="4859313" y="1483128"/>
            <a:ext cx="1390650" cy="1571625"/>
          </a:xfrm>
          <a:prstGeom prst="rect">
            <a:avLst/>
          </a:prstGeom>
          <a:noFill/>
        </p:spPr>
      </p:pic>
      <p:sp>
        <p:nvSpPr>
          <p:cNvPr id="7" name="TextBox 6"/>
          <p:cNvSpPr txBox="1"/>
          <p:nvPr/>
        </p:nvSpPr>
        <p:spPr>
          <a:xfrm>
            <a:off x="457200" y="1143000"/>
            <a:ext cx="5575110" cy="3416320"/>
          </a:xfrm>
          <a:prstGeom prst="rect">
            <a:avLst/>
          </a:prstGeom>
          <a:noFill/>
        </p:spPr>
        <p:txBody>
          <a:bodyPr wrap="square" rtlCol="0">
            <a:spAutoFit/>
          </a:bodyPr>
          <a:lstStyle/>
          <a:p>
            <a:pPr>
              <a:buFont typeface="Arial" pitchFamily="34" charset="0"/>
              <a:buChar char="•"/>
            </a:pPr>
            <a:r>
              <a:rPr lang="es-MX" dirty="0" smtClean="0"/>
              <a:t>Capacitación</a:t>
            </a:r>
          </a:p>
          <a:p>
            <a:pPr>
              <a:buFont typeface="Arial" pitchFamily="34" charset="0"/>
              <a:buChar char="•"/>
            </a:pPr>
            <a:r>
              <a:rPr lang="es-MX" dirty="0" smtClean="0"/>
              <a:t>Asistencia técnica</a:t>
            </a:r>
          </a:p>
          <a:p>
            <a:pPr>
              <a:buFont typeface="Arial" pitchFamily="34" charset="0"/>
              <a:buChar char="•"/>
            </a:pPr>
            <a:r>
              <a:rPr lang="es-MX" dirty="0" smtClean="0"/>
              <a:t>Apoyo financiero</a:t>
            </a:r>
          </a:p>
          <a:p>
            <a:pPr>
              <a:buFont typeface="Arial" pitchFamily="34" charset="0"/>
              <a:buChar char="•"/>
            </a:pPr>
            <a:r>
              <a:rPr lang="es-MX" dirty="0" smtClean="0"/>
              <a:t>Fraccionamiento</a:t>
            </a:r>
          </a:p>
          <a:p>
            <a:pPr>
              <a:buFont typeface="Arial" pitchFamily="34" charset="0"/>
              <a:buChar char="•"/>
            </a:pPr>
            <a:r>
              <a:rPr lang="es-MX" dirty="0" smtClean="0"/>
              <a:t>Discriminación positiva</a:t>
            </a:r>
          </a:p>
          <a:p>
            <a:pPr>
              <a:buFont typeface="Arial" pitchFamily="34" charset="0"/>
              <a:buChar char="•"/>
            </a:pPr>
            <a:r>
              <a:rPr lang="es-MX" dirty="0" smtClean="0"/>
              <a:t>Puntaje adicional</a:t>
            </a:r>
          </a:p>
          <a:p>
            <a:pPr>
              <a:buFont typeface="Arial" pitchFamily="34" charset="0"/>
              <a:buChar char="•"/>
            </a:pPr>
            <a:r>
              <a:rPr lang="es-MX" dirty="0" smtClean="0"/>
              <a:t>Desempate a favor de MIPYMES</a:t>
            </a:r>
          </a:p>
          <a:p>
            <a:pPr>
              <a:buFont typeface="Arial" pitchFamily="34" charset="0"/>
              <a:buChar char="•"/>
            </a:pPr>
            <a:r>
              <a:rPr lang="es-MX" dirty="0" smtClean="0"/>
              <a:t>Exigir subcontratación</a:t>
            </a:r>
          </a:p>
          <a:p>
            <a:pPr>
              <a:buFont typeface="Arial" pitchFamily="34" charset="0"/>
              <a:buChar char="•"/>
            </a:pPr>
            <a:r>
              <a:rPr lang="es-MX" dirty="0" smtClean="0"/>
              <a:t>Menores plazos de pago a MIPYMES</a:t>
            </a:r>
          </a:p>
          <a:p>
            <a:pPr>
              <a:buFont typeface="Arial" pitchFamily="34" charset="0"/>
              <a:buChar char="•"/>
            </a:pPr>
            <a:r>
              <a:rPr lang="es-MX" dirty="0" smtClean="0"/>
              <a:t>Menor carga administrativa para participar en compras</a:t>
            </a:r>
          </a:p>
          <a:p>
            <a:pPr>
              <a:buFont typeface="Arial" pitchFamily="34" charset="0"/>
              <a:buChar char="•"/>
            </a:pPr>
            <a:r>
              <a:rPr lang="es-MX" dirty="0" smtClean="0"/>
              <a:t>Entre otros</a:t>
            </a:r>
            <a:endParaRPr lang="es-MX" dirty="0"/>
          </a:p>
        </p:txBody>
      </p:sp>
      <p:sp>
        <p:nvSpPr>
          <p:cNvPr id="9" name="TextBox 8"/>
          <p:cNvSpPr txBox="1"/>
          <p:nvPr/>
        </p:nvSpPr>
        <p:spPr>
          <a:xfrm>
            <a:off x="0" y="4702749"/>
            <a:ext cx="9202713" cy="646331"/>
          </a:xfrm>
          <a:prstGeom prst="rect">
            <a:avLst/>
          </a:prstGeom>
          <a:noFill/>
        </p:spPr>
        <p:txBody>
          <a:bodyPr wrap="square" rtlCol="0">
            <a:spAutoFit/>
          </a:bodyPr>
          <a:lstStyle/>
          <a:p>
            <a:pPr algn="ctr"/>
            <a:r>
              <a:rPr lang="es-MX" b="1" dirty="0" smtClean="0"/>
              <a:t>¿Serán suficientes estos instrumentos para lograr que las PYMES también participen en Compras Públicas </a:t>
            </a:r>
            <a:r>
              <a:rPr lang="es-MX" b="1" u="sng" dirty="0" smtClean="0"/>
              <a:t>Sostenibles</a:t>
            </a:r>
            <a:r>
              <a:rPr lang="es-MX" b="1" dirty="0" smtClean="0"/>
              <a:t>?</a:t>
            </a:r>
            <a:endParaRPr lang="es-MX"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ctrTitle"/>
          </p:nvPr>
        </p:nvSpPr>
        <p:spPr>
          <a:xfrm>
            <a:off x="0" y="0"/>
            <a:ext cx="9144000" cy="833272"/>
          </a:xfrm>
          <a:solidFill>
            <a:schemeClr val="accent5">
              <a:lumMod val="50000"/>
            </a:schemeClr>
          </a:solidFill>
        </p:spPr>
        <p:txBody>
          <a:bodyPr rtlCol="0">
            <a:normAutofit fontScale="90000"/>
          </a:bodyPr>
          <a:lstStyle/>
          <a:p>
            <a:r>
              <a:rPr lang="es-MX" sz="2800" b="1" cap="all" dirty="0" smtClean="0">
                <a:solidFill>
                  <a:schemeClr val="bg1"/>
                </a:solidFill>
                <a:latin typeface="Arial Narrow" pitchFamily="34" charset="0"/>
              </a:rPr>
              <a:t>Fomento de la Participación de las </a:t>
            </a:r>
            <a:r>
              <a:rPr lang="es-MX" sz="2800" b="1" cap="all" dirty="0" err="1" smtClean="0">
                <a:solidFill>
                  <a:schemeClr val="bg1"/>
                </a:solidFill>
                <a:latin typeface="Arial Narrow" pitchFamily="34" charset="0"/>
              </a:rPr>
              <a:t>miPYMES</a:t>
            </a:r>
            <a:r>
              <a:rPr lang="es-MX" sz="2800" b="1" cap="all" dirty="0" smtClean="0">
                <a:solidFill>
                  <a:schemeClr val="bg1"/>
                </a:solidFill>
                <a:latin typeface="Arial Narrow" pitchFamily="34" charset="0"/>
              </a:rPr>
              <a:t> en las cps  </a:t>
            </a:r>
            <a:endParaRPr lang="es-MX" sz="2800" b="1" cap="all" dirty="0">
              <a:solidFill>
                <a:schemeClr val="bg1"/>
              </a:solidFill>
              <a:effectLst>
                <a:outerShdw blurRad="50800" dist="38100" algn="tr" rotWithShape="0">
                  <a:prstClr val="black">
                    <a:alpha val="40000"/>
                  </a:prstClr>
                </a:outerShdw>
              </a:effectLst>
              <a:latin typeface="Arial Narrow" pitchFamily="34" charset="0"/>
            </a:endParaRPr>
          </a:p>
        </p:txBody>
      </p:sp>
      <p:sp>
        <p:nvSpPr>
          <p:cNvPr id="33" name="Rectangle 32"/>
          <p:cNvSpPr/>
          <p:nvPr/>
        </p:nvSpPr>
        <p:spPr>
          <a:xfrm>
            <a:off x="6810403" y="5901953"/>
            <a:ext cx="2295565" cy="307777"/>
          </a:xfrm>
          <a:prstGeom prst="rect">
            <a:avLst/>
          </a:prstGeom>
        </p:spPr>
        <p:txBody>
          <a:bodyPr wrap="none">
            <a:spAutoFit/>
          </a:bodyPr>
          <a:lstStyle/>
          <a:p>
            <a:r>
              <a:rPr lang="es-MX" sz="1400" dirty="0" smtClean="0"/>
              <a:t>Basado en PNUMA (2012)</a:t>
            </a:r>
            <a:endParaRPr lang="es-MX" sz="1400" dirty="0"/>
          </a:p>
        </p:txBody>
      </p:sp>
      <p:pic>
        <p:nvPicPr>
          <p:cNvPr id="2050" name="Picture 2"/>
          <p:cNvPicPr>
            <a:picLocks noChangeAspect="1" noChangeArrowheads="1"/>
          </p:cNvPicPr>
          <p:nvPr/>
        </p:nvPicPr>
        <p:blipFill>
          <a:blip r:embed="rId3"/>
          <a:srcRect/>
          <a:stretch>
            <a:fillRect/>
          </a:stretch>
        </p:blipFill>
        <p:spPr bwMode="auto">
          <a:xfrm>
            <a:off x="816489" y="1024339"/>
            <a:ext cx="7141697" cy="51853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jpg"/>
          <p:cNvPicPr>
            <a:picLocks noChangeAspect="1"/>
          </p:cNvPicPr>
          <p:nvPr/>
        </p:nvPicPr>
        <p:blipFill>
          <a:blip r:embed="rId2"/>
          <a:stretch>
            <a:fillRect/>
          </a:stretch>
        </p:blipFill>
        <p:spPr>
          <a:xfrm>
            <a:off x="1690849" y="1327149"/>
            <a:ext cx="3838414" cy="2927351"/>
          </a:xfrm>
          <a:prstGeom prst="rect">
            <a:avLst/>
          </a:prstGeom>
        </p:spPr>
      </p:pic>
      <p:sp>
        <p:nvSpPr>
          <p:cNvPr id="3" name="Rectangle 2"/>
          <p:cNvSpPr/>
          <p:nvPr/>
        </p:nvSpPr>
        <p:spPr>
          <a:xfrm>
            <a:off x="4178300" y="1327149"/>
            <a:ext cx="1350963" cy="5143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MX">
              <a:latin typeface="Arial Narrow" pitchFamily="34" charset="0"/>
            </a:endParaRPr>
          </a:p>
        </p:txBody>
      </p:sp>
      <p:sp>
        <p:nvSpPr>
          <p:cNvPr id="4" name="TextBox 3"/>
          <p:cNvSpPr txBox="1"/>
          <p:nvPr/>
        </p:nvSpPr>
        <p:spPr>
          <a:xfrm>
            <a:off x="4673600" y="1117600"/>
            <a:ext cx="2959100" cy="738664"/>
          </a:xfrm>
          <a:prstGeom prst="rect">
            <a:avLst/>
          </a:prstGeom>
          <a:noFill/>
        </p:spPr>
        <p:txBody>
          <a:bodyPr wrap="square" rtlCol="0">
            <a:spAutoFit/>
          </a:bodyPr>
          <a:lstStyle/>
          <a:p>
            <a:pPr>
              <a:buFont typeface="Arial" pitchFamily="34" charset="0"/>
              <a:buChar char="•"/>
            </a:pPr>
            <a:r>
              <a:rPr lang="es-MX" sz="1400" dirty="0" smtClean="0">
                <a:latin typeface="Arial Narrow" pitchFamily="34" charset="0"/>
              </a:rPr>
              <a:t>Capacitación</a:t>
            </a:r>
          </a:p>
          <a:p>
            <a:pPr>
              <a:buFont typeface="Arial" pitchFamily="34" charset="0"/>
              <a:buChar char="•"/>
            </a:pPr>
            <a:r>
              <a:rPr lang="es-MX" sz="1400" dirty="0" smtClean="0">
                <a:latin typeface="Arial Narrow" pitchFamily="34" charset="0"/>
              </a:rPr>
              <a:t>Apoyo para la definición de la política y plan de acción del SERNA</a:t>
            </a:r>
            <a:endParaRPr lang="es-MX" sz="1400" dirty="0">
              <a:latin typeface="Arial Narrow" pitchFamily="34" charset="0"/>
            </a:endParaRPr>
          </a:p>
        </p:txBody>
      </p:sp>
      <p:cxnSp>
        <p:nvCxnSpPr>
          <p:cNvPr id="6" name="Straight Arrow Connector 5"/>
          <p:cNvCxnSpPr/>
          <p:nvPr/>
        </p:nvCxnSpPr>
        <p:spPr>
          <a:xfrm flipV="1">
            <a:off x="3721100" y="1327149"/>
            <a:ext cx="952500" cy="7445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43099" y="3346559"/>
            <a:ext cx="2095500" cy="1384995"/>
          </a:xfrm>
          <a:prstGeom prst="rect">
            <a:avLst/>
          </a:prstGeom>
          <a:noFill/>
        </p:spPr>
        <p:txBody>
          <a:bodyPr wrap="square" rtlCol="0">
            <a:spAutoFit/>
          </a:bodyPr>
          <a:lstStyle/>
          <a:p>
            <a:pPr>
              <a:buFont typeface="Arial" pitchFamily="34" charset="0"/>
              <a:buChar char="•"/>
            </a:pPr>
            <a:r>
              <a:rPr lang="es-MX" sz="1400" dirty="0" smtClean="0">
                <a:latin typeface="Arial Narrow" pitchFamily="34" charset="0"/>
              </a:rPr>
              <a:t>Capacitación</a:t>
            </a:r>
          </a:p>
          <a:p>
            <a:pPr>
              <a:buFont typeface="Arial" pitchFamily="34" charset="0"/>
              <a:buChar char="•"/>
            </a:pPr>
            <a:r>
              <a:rPr lang="es-MX" sz="1400" dirty="0" smtClean="0">
                <a:latin typeface="Arial Narrow" pitchFamily="34" charset="0"/>
              </a:rPr>
              <a:t>Apoyo para la definición de un manual en el MARN</a:t>
            </a:r>
          </a:p>
          <a:p>
            <a:pPr>
              <a:buFont typeface="Arial" pitchFamily="34" charset="0"/>
              <a:buChar char="•"/>
            </a:pPr>
            <a:r>
              <a:rPr lang="es-MX" sz="1400" dirty="0" smtClean="0">
                <a:latin typeface="Arial Narrow" pitchFamily="34" charset="0"/>
              </a:rPr>
              <a:t>Apoyo para la definición de un instructivo nacional (Min Hacienda)</a:t>
            </a:r>
            <a:endParaRPr lang="es-MX" sz="1400" dirty="0">
              <a:latin typeface="Arial Narrow" pitchFamily="34" charset="0"/>
            </a:endParaRPr>
          </a:p>
        </p:txBody>
      </p:sp>
      <p:cxnSp>
        <p:nvCxnSpPr>
          <p:cNvPr id="9" name="Straight Arrow Connector 8"/>
          <p:cNvCxnSpPr>
            <a:endCxn id="7" idx="0"/>
          </p:cNvCxnSpPr>
          <p:nvPr/>
        </p:nvCxnSpPr>
        <p:spPr>
          <a:xfrm flipH="1">
            <a:off x="1690849" y="2792800"/>
            <a:ext cx="811052" cy="5537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10372" y="144074"/>
            <a:ext cx="9033628" cy="892552"/>
          </a:xfrm>
          <a:prstGeom prst="rect">
            <a:avLst/>
          </a:prstGeom>
          <a:noFill/>
        </p:spPr>
        <p:txBody>
          <a:bodyPr wrap="square" rtlCol="0">
            <a:spAutoFit/>
          </a:bodyPr>
          <a:lstStyle/>
          <a:p>
            <a:r>
              <a:rPr lang="es-MX" sz="2800" dirty="0" smtClean="0">
                <a:latin typeface="Arial Narrow" pitchFamily="34" charset="0"/>
              </a:rPr>
              <a:t>Iniciativas en CPS desarrollados por CEGESTI </a:t>
            </a:r>
          </a:p>
          <a:p>
            <a:r>
              <a:rPr lang="es-MX" sz="2400" dirty="0" smtClean="0">
                <a:latin typeface="Arial Narrow" pitchFamily="34" charset="0"/>
              </a:rPr>
              <a:t>(2007-2015) </a:t>
            </a:r>
            <a:endParaRPr lang="es-MX" sz="2400" dirty="0">
              <a:latin typeface="Arial Narrow" pitchFamily="34" charset="0"/>
            </a:endParaRPr>
          </a:p>
        </p:txBody>
      </p:sp>
      <p:sp>
        <p:nvSpPr>
          <p:cNvPr id="11" name="TextBox 10"/>
          <p:cNvSpPr txBox="1"/>
          <p:nvPr/>
        </p:nvSpPr>
        <p:spPr>
          <a:xfrm>
            <a:off x="4432300" y="2485023"/>
            <a:ext cx="2959100" cy="307777"/>
          </a:xfrm>
          <a:prstGeom prst="rect">
            <a:avLst/>
          </a:prstGeom>
          <a:noFill/>
        </p:spPr>
        <p:txBody>
          <a:bodyPr wrap="square" rtlCol="0">
            <a:spAutoFit/>
          </a:bodyPr>
          <a:lstStyle/>
          <a:p>
            <a:pPr>
              <a:buFont typeface="Arial" pitchFamily="34" charset="0"/>
              <a:buChar char="•"/>
            </a:pPr>
            <a:r>
              <a:rPr lang="es-MX" sz="1400" dirty="0" smtClean="0">
                <a:latin typeface="Arial Narrow" pitchFamily="34" charset="0"/>
              </a:rPr>
              <a:t> Sensibilización</a:t>
            </a:r>
          </a:p>
        </p:txBody>
      </p:sp>
      <p:sp>
        <p:nvSpPr>
          <p:cNvPr id="12" name="TextBox 11"/>
          <p:cNvSpPr txBox="1"/>
          <p:nvPr/>
        </p:nvSpPr>
        <p:spPr>
          <a:xfrm>
            <a:off x="787400" y="1327149"/>
            <a:ext cx="2959100" cy="307777"/>
          </a:xfrm>
          <a:prstGeom prst="rect">
            <a:avLst/>
          </a:prstGeom>
          <a:noFill/>
        </p:spPr>
        <p:txBody>
          <a:bodyPr wrap="square" rtlCol="0">
            <a:spAutoFit/>
          </a:bodyPr>
          <a:lstStyle/>
          <a:p>
            <a:pPr>
              <a:buFont typeface="Arial" pitchFamily="34" charset="0"/>
              <a:buChar char="•"/>
            </a:pPr>
            <a:r>
              <a:rPr lang="es-MX" sz="1400" dirty="0" smtClean="0">
                <a:latin typeface="Arial Narrow" pitchFamily="34" charset="0"/>
              </a:rPr>
              <a:t>Capacitación</a:t>
            </a:r>
          </a:p>
        </p:txBody>
      </p:sp>
      <p:cxnSp>
        <p:nvCxnSpPr>
          <p:cNvPr id="14" name="Straight Arrow Connector 13"/>
          <p:cNvCxnSpPr/>
          <p:nvPr/>
        </p:nvCxnSpPr>
        <p:spPr>
          <a:xfrm flipH="1" flipV="1">
            <a:off x="1866900" y="1634926"/>
            <a:ext cx="158750" cy="4367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1" idx="1"/>
          </p:cNvCxnSpPr>
          <p:nvPr/>
        </p:nvCxnSpPr>
        <p:spPr>
          <a:xfrm flipV="1">
            <a:off x="3924300" y="2638912"/>
            <a:ext cx="508000" cy="153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911850" y="3117046"/>
            <a:ext cx="2959100" cy="738664"/>
          </a:xfrm>
          <a:prstGeom prst="rect">
            <a:avLst/>
          </a:prstGeom>
          <a:noFill/>
        </p:spPr>
        <p:txBody>
          <a:bodyPr wrap="square" rtlCol="0">
            <a:spAutoFit/>
          </a:bodyPr>
          <a:lstStyle/>
          <a:p>
            <a:pPr>
              <a:buFont typeface="Arial" pitchFamily="34" charset="0"/>
              <a:buChar char="•"/>
            </a:pPr>
            <a:r>
              <a:rPr lang="es-MX" sz="1400" dirty="0" smtClean="0">
                <a:latin typeface="Arial Narrow" pitchFamily="34" charset="0"/>
              </a:rPr>
              <a:t>Capacitación</a:t>
            </a:r>
          </a:p>
          <a:p>
            <a:pPr>
              <a:buFont typeface="Arial" pitchFamily="34" charset="0"/>
              <a:buChar char="•"/>
            </a:pPr>
            <a:r>
              <a:rPr lang="es-MX" sz="1400" dirty="0" smtClean="0">
                <a:latin typeface="Arial Narrow" pitchFamily="34" charset="0"/>
              </a:rPr>
              <a:t>Apoyo para la definición de la política y plan de acción de </a:t>
            </a:r>
            <a:r>
              <a:rPr lang="es-MX" sz="1400" dirty="0" err="1" smtClean="0">
                <a:latin typeface="Arial Narrow" pitchFamily="34" charset="0"/>
              </a:rPr>
              <a:t>PanamáCompra</a:t>
            </a:r>
            <a:endParaRPr lang="es-MX" sz="1400" dirty="0">
              <a:latin typeface="Arial Narrow" pitchFamily="34" charset="0"/>
            </a:endParaRPr>
          </a:p>
        </p:txBody>
      </p:sp>
      <p:cxnSp>
        <p:nvCxnSpPr>
          <p:cNvPr id="19" name="Straight Arrow Connector 18"/>
          <p:cNvCxnSpPr/>
          <p:nvPr/>
        </p:nvCxnSpPr>
        <p:spPr>
          <a:xfrm flipV="1">
            <a:off x="5194300" y="3300393"/>
            <a:ext cx="717550" cy="477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914649" y="4076700"/>
            <a:ext cx="5740620" cy="1815882"/>
          </a:xfrm>
          <a:prstGeom prst="rect">
            <a:avLst/>
          </a:prstGeom>
          <a:noFill/>
        </p:spPr>
        <p:txBody>
          <a:bodyPr wrap="square" rtlCol="0">
            <a:spAutoFit/>
          </a:bodyPr>
          <a:lstStyle/>
          <a:p>
            <a:pPr>
              <a:buFont typeface="Arial" pitchFamily="34" charset="0"/>
              <a:buChar char="•"/>
            </a:pPr>
            <a:r>
              <a:rPr lang="es-MX" sz="1400" dirty="0" smtClean="0">
                <a:latin typeface="Arial Narrow" pitchFamily="34" charset="0"/>
              </a:rPr>
              <a:t>Capacitación</a:t>
            </a:r>
          </a:p>
          <a:p>
            <a:pPr>
              <a:buFont typeface="Arial" pitchFamily="34" charset="0"/>
              <a:buChar char="•"/>
            </a:pPr>
            <a:r>
              <a:rPr lang="es-MX" sz="1400" dirty="0" smtClean="0">
                <a:latin typeface="Arial Narrow" pitchFamily="34" charset="0"/>
              </a:rPr>
              <a:t> Apoyo para definir guía para seguimiento a condiciones laborales en compras públicas</a:t>
            </a:r>
          </a:p>
          <a:p>
            <a:pPr>
              <a:buFont typeface="Arial" pitchFamily="34" charset="0"/>
              <a:buChar char="•"/>
            </a:pPr>
            <a:r>
              <a:rPr lang="es-MX" sz="1400" dirty="0" smtClean="0">
                <a:latin typeface="Arial Narrow" pitchFamily="34" charset="0"/>
              </a:rPr>
              <a:t> Apoyo para investigación (implementación de lineamientos de CPS)</a:t>
            </a:r>
          </a:p>
          <a:p>
            <a:pPr>
              <a:buFont typeface="Arial" pitchFamily="34" charset="0"/>
              <a:buChar char="•"/>
            </a:pPr>
            <a:r>
              <a:rPr lang="es-MX" sz="1400" dirty="0" smtClean="0">
                <a:latin typeface="Arial Narrow" pitchFamily="34" charset="0"/>
              </a:rPr>
              <a:t> Foros de discusión (Comercio Justo, Colegio de Abogados, entre otros)</a:t>
            </a:r>
          </a:p>
          <a:p>
            <a:pPr>
              <a:buFont typeface="Arial" pitchFamily="34" charset="0"/>
              <a:buChar char="•"/>
            </a:pPr>
            <a:r>
              <a:rPr lang="es-MX" sz="1400" dirty="0" smtClean="0">
                <a:latin typeface="Arial Narrow" pitchFamily="34" charset="0"/>
              </a:rPr>
              <a:t> Apoyo para definir reglamento para puntaje a criterios de sostenibilidad</a:t>
            </a:r>
          </a:p>
          <a:p>
            <a:pPr>
              <a:buFont typeface="Arial" pitchFamily="34" charset="0"/>
              <a:buChar char="•"/>
            </a:pPr>
            <a:r>
              <a:rPr lang="es-MX" sz="1400" dirty="0" smtClean="0">
                <a:latin typeface="Arial Narrow" pitchFamily="34" charset="0"/>
              </a:rPr>
              <a:t> Asistencia técnica para implementación en instituciones</a:t>
            </a:r>
          </a:p>
          <a:p>
            <a:pPr>
              <a:buFont typeface="Arial" pitchFamily="34" charset="0"/>
              <a:buChar char="•"/>
            </a:pPr>
            <a:endParaRPr lang="es-MX" sz="1400" dirty="0">
              <a:latin typeface="Arial Narrow" pitchFamily="34" charset="0"/>
            </a:endParaRPr>
          </a:p>
        </p:txBody>
      </p:sp>
      <p:cxnSp>
        <p:nvCxnSpPr>
          <p:cNvPr id="22" name="Straight Arrow Connector 21"/>
          <p:cNvCxnSpPr/>
          <p:nvPr/>
        </p:nvCxnSpPr>
        <p:spPr>
          <a:xfrm>
            <a:off x="3746500" y="3594100"/>
            <a:ext cx="0" cy="482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ctrTitle"/>
          </p:nvPr>
        </p:nvSpPr>
        <p:spPr>
          <a:xfrm>
            <a:off x="0" y="0"/>
            <a:ext cx="9144000" cy="833272"/>
          </a:xfrm>
          <a:solidFill>
            <a:schemeClr val="accent5">
              <a:lumMod val="50000"/>
            </a:schemeClr>
          </a:solidFill>
        </p:spPr>
        <p:txBody>
          <a:bodyPr rtlCol="0">
            <a:normAutofit/>
          </a:bodyPr>
          <a:lstStyle/>
          <a:p>
            <a:r>
              <a:rPr lang="es-MX" sz="2800" b="1" cap="all" dirty="0" smtClean="0">
                <a:solidFill>
                  <a:schemeClr val="bg1"/>
                </a:solidFill>
                <a:latin typeface="Arial Narrow" pitchFamily="34" charset="0"/>
              </a:rPr>
              <a:t>Priorización de productos</a:t>
            </a:r>
            <a:endParaRPr lang="es-MX" sz="2800" b="1" cap="all" dirty="0">
              <a:solidFill>
                <a:schemeClr val="bg1"/>
              </a:solidFill>
              <a:effectLst>
                <a:outerShdw blurRad="50800" dist="38100" algn="tr" rotWithShape="0">
                  <a:prstClr val="black">
                    <a:alpha val="40000"/>
                  </a:prstClr>
                </a:outerShdw>
              </a:effectLst>
              <a:latin typeface="Arial Narrow" pitchFamily="34" charset="0"/>
            </a:endParaRPr>
          </a:p>
        </p:txBody>
      </p:sp>
      <p:sp>
        <p:nvSpPr>
          <p:cNvPr id="5" name="Rectangle 4"/>
          <p:cNvSpPr/>
          <p:nvPr/>
        </p:nvSpPr>
        <p:spPr>
          <a:xfrm>
            <a:off x="5319772" y="1002254"/>
            <a:ext cx="3831022" cy="1200329"/>
          </a:xfrm>
          <a:prstGeom prst="rect">
            <a:avLst/>
          </a:prstGeom>
        </p:spPr>
        <p:txBody>
          <a:bodyPr wrap="square">
            <a:spAutoFit/>
          </a:bodyPr>
          <a:lstStyle/>
          <a:p>
            <a:r>
              <a:rPr lang="es-ES" dirty="0" smtClean="0">
                <a:latin typeface="Arial Narrow" pitchFamily="34" charset="0"/>
              </a:rPr>
              <a:t>Reconocer la heterogeneidad de los beneficiarios (desde microempresas de subsistencia, hasta medianas empresas muy competitivas)</a:t>
            </a:r>
            <a:endParaRPr lang="es-MX" dirty="0">
              <a:latin typeface="Arial Narrow" pitchFamily="34" charset="0"/>
            </a:endParaRPr>
          </a:p>
        </p:txBody>
      </p:sp>
      <p:sp>
        <p:nvSpPr>
          <p:cNvPr id="43009" name="Rectangle 1"/>
          <p:cNvSpPr>
            <a:spLocks noChangeArrowheads="1"/>
          </p:cNvSpPr>
          <p:nvPr/>
        </p:nvSpPr>
        <p:spPr bwMode="auto">
          <a:xfrm>
            <a:off x="126122" y="4876497"/>
            <a:ext cx="5675586"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7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Las MIPYMES no pueden ser competitivas en toda la gama de productos que compra el Sector Público; se debe focalizar esfuerzos</a:t>
            </a:r>
            <a:r>
              <a:rPr kumimoji="0" lang="es-MX" sz="17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a:t>
            </a:r>
            <a:endParaRPr kumimoji="0" lang="es-MX" sz="17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0" name="TextBox 9"/>
          <p:cNvSpPr txBox="1"/>
          <p:nvPr/>
        </p:nvSpPr>
        <p:spPr>
          <a:xfrm>
            <a:off x="6668815" y="3245281"/>
            <a:ext cx="2333297" cy="2554545"/>
          </a:xfrm>
          <a:prstGeom prst="rect">
            <a:avLst/>
          </a:prstGeom>
          <a:solidFill>
            <a:schemeClr val="accent5">
              <a:lumMod val="20000"/>
              <a:lumOff val="80000"/>
            </a:schemeClr>
          </a:solidFill>
        </p:spPr>
        <p:txBody>
          <a:bodyPr wrap="square" rtlCol="0">
            <a:spAutoFit/>
          </a:bodyPr>
          <a:lstStyle/>
          <a:p>
            <a:pPr lvl="0">
              <a:buFont typeface="Arial" pitchFamily="34" charset="0"/>
              <a:buChar char="•"/>
            </a:pPr>
            <a:r>
              <a:rPr lang="es-ES" sz="1600" dirty="0" smtClean="0">
                <a:latin typeface="Arial Narrow" pitchFamily="34" charset="0"/>
              </a:rPr>
              <a:t>Potencial impacto ambiental. </a:t>
            </a:r>
            <a:endParaRPr lang="es-MX" sz="1600" dirty="0" smtClean="0">
              <a:latin typeface="Arial Narrow" pitchFamily="34" charset="0"/>
            </a:endParaRPr>
          </a:p>
          <a:p>
            <a:pPr lvl="0">
              <a:buFont typeface="Arial" pitchFamily="34" charset="0"/>
              <a:buChar char="•"/>
            </a:pPr>
            <a:r>
              <a:rPr lang="es-ES" sz="1600" dirty="0" smtClean="0">
                <a:latin typeface="Arial Narrow" pitchFamily="34" charset="0"/>
              </a:rPr>
              <a:t>Prioridades sociales.  </a:t>
            </a:r>
            <a:endParaRPr lang="es-MX" sz="1600" dirty="0" smtClean="0">
              <a:latin typeface="Arial Narrow" pitchFamily="34" charset="0"/>
            </a:endParaRPr>
          </a:p>
          <a:p>
            <a:pPr lvl="0">
              <a:buFont typeface="Arial" pitchFamily="34" charset="0"/>
              <a:buChar char="•"/>
            </a:pPr>
            <a:r>
              <a:rPr lang="es-ES" sz="1600" dirty="0" smtClean="0">
                <a:latin typeface="Arial Narrow" pitchFamily="34" charset="0"/>
              </a:rPr>
              <a:t>Porcentaje de los gastos.</a:t>
            </a:r>
            <a:endParaRPr lang="es-MX" sz="1600" dirty="0" smtClean="0">
              <a:latin typeface="Arial Narrow" pitchFamily="34" charset="0"/>
            </a:endParaRPr>
          </a:p>
          <a:p>
            <a:pPr lvl="0">
              <a:buFont typeface="Arial" pitchFamily="34" charset="0"/>
              <a:buChar char="•"/>
            </a:pPr>
            <a:r>
              <a:rPr lang="es-ES" sz="1600" dirty="0" smtClean="0">
                <a:latin typeface="Arial Narrow" pitchFamily="34" charset="0"/>
              </a:rPr>
              <a:t>Potencial para fomentar el consumo sostenible en ciudadanos. </a:t>
            </a:r>
            <a:endParaRPr lang="es-MX" sz="1600" dirty="0" smtClean="0">
              <a:latin typeface="Arial Narrow" pitchFamily="34" charset="0"/>
            </a:endParaRPr>
          </a:p>
          <a:p>
            <a:pPr lvl="0">
              <a:buFont typeface="Arial" pitchFamily="34" charset="0"/>
              <a:buChar char="•"/>
            </a:pPr>
            <a:r>
              <a:rPr lang="es-ES" sz="1600" dirty="0" smtClean="0">
                <a:latin typeface="Arial Narrow" pitchFamily="34" charset="0"/>
              </a:rPr>
              <a:t>Efectos rápidos. </a:t>
            </a:r>
            <a:endParaRPr lang="es-MX" sz="1600" dirty="0" smtClean="0">
              <a:latin typeface="Arial Narrow" pitchFamily="34" charset="0"/>
            </a:endParaRPr>
          </a:p>
          <a:p>
            <a:pPr lvl="0">
              <a:buFont typeface="Arial" pitchFamily="34" charset="0"/>
              <a:buChar char="•"/>
            </a:pPr>
            <a:r>
              <a:rPr lang="es-ES" sz="1600" dirty="0" smtClean="0">
                <a:latin typeface="Arial Narrow" pitchFamily="34" charset="0"/>
              </a:rPr>
              <a:t>Disponibilidad de bienes en el mercado.  </a:t>
            </a:r>
            <a:endParaRPr lang="es-MX" sz="1600" dirty="0" smtClean="0">
              <a:latin typeface="Arial Narrow" pitchFamily="34" charset="0"/>
            </a:endParaRPr>
          </a:p>
        </p:txBody>
      </p:sp>
      <p:sp>
        <p:nvSpPr>
          <p:cNvPr id="11" name="Right Arrow 10"/>
          <p:cNvSpPr/>
          <p:nvPr/>
        </p:nvSpPr>
        <p:spPr>
          <a:xfrm>
            <a:off x="5785943" y="4784541"/>
            <a:ext cx="788276" cy="6924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atin typeface="Arial Narrow" pitchFamily="34" charset="0"/>
            </a:endParaRPr>
          </a:p>
        </p:txBody>
      </p:sp>
      <p:cxnSp>
        <p:nvCxnSpPr>
          <p:cNvPr id="15" name="Straight Arrow Connector 14"/>
          <p:cNvCxnSpPr/>
          <p:nvPr/>
        </p:nvCxnSpPr>
        <p:spPr>
          <a:xfrm flipV="1">
            <a:off x="520263" y="984166"/>
            <a:ext cx="0" cy="3067583"/>
          </a:xfrm>
          <a:prstGeom prst="straightConnector1">
            <a:avLst/>
          </a:prstGeom>
          <a:ln>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20" name="Straight Arrow Connector 19"/>
          <p:cNvCxnSpPr/>
          <p:nvPr/>
        </p:nvCxnSpPr>
        <p:spPr>
          <a:xfrm>
            <a:off x="520263" y="4051748"/>
            <a:ext cx="4272454" cy="0"/>
          </a:xfrm>
          <a:prstGeom prst="straightConnector1">
            <a:avLst/>
          </a:prstGeom>
          <a:ln>
            <a:solidFill>
              <a:schemeClr val="tx1"/>
            </a:solidFill>
            <a:tailEnd type="arrow"/>
          </a:ln>
        </p:spPr>
        <p:style>
          <a:lnRef idx="1">
            <a:schemeClr val="accent6"/>
          </a:lnRef>
          <a:fillRef idx="0">
            <a:schemeClr val="accent6"/>
          </a:fillRef>
          <a:effectRef idx="0">
            <a:schemeClr val="accent6"/>
          </a:effectRef>
          <a:fontRef idx="minor">
            <a:schemeClr val="tx1"/>
          </a:fontRef>
        </p:style>
      </p:cxnSp>
      <p:sp>
        <p:nvSpPr>
          <p:cNvPr id="21" name="TextBox 20"/>
          <p:cNvSpPr txBox="1"/>
          <p:nvPr/>
        </p:nvSpPr>
        <p:spPr>
          <a:xfrm>
            <a:off x="126122" y="1002254"/>
            <a:ext cx="295274" cy="369332"/>
          </a:xfrm>
          <a:prstGeom prst="rect">
            <a:avLst/>
          </a:prstGeom>
          <a:noFill/>
        </p:spPr>
        <p:txBody>
          <a:bodyPr wrap="none" rtlCol="0">
            <a:spAutoFit/>
          </a:bodyPr>
          <a:lstStyle/>
          <a:p>
            <a:r>
              <a:rPr lang="es-MX" dirty="0" smtClean="0">
                <a:latin typeface="Arial Narrow" pitchFamily="34" charset="0"/>
              </a:rPr>
              <a:t>+</a:t>
            </a:r>
            <a:endParaRPr lang="es-MX" dirty="0">
              <a:latin typeface="Arial Narrow" pitchFamily="34" charset="0"/>
            </a:endParaRPr>
          </a:p>
        </p:txBody>
      </p:sp>
      <p:sp>
        <p:nvSpPr>
          <p:cNvPr id="22" name="TextBox 21"/>
          <p:cNvSpPr txBox="1"/>
          <p:nvPr/>
        </p:nvSpPr>
        <p:spPr>
          <a:xfrm>
            <a:off x="118863" y="3682416"/>
            <a:ext cx="247184" cy="369332"/>
          </a:xfrm>
          <a:prstGeom prst="rect">
            <a:avLst/>
          </a:prstGeom>
          <a:noFill/>
        </p:spPr>
        <p:txBody>
          <a:bodyPr wrap="none" rtlCol="0">
            <a:spAutoFit/>
          </a:bodyPr>
          <a:lstStyle/>
          <a:p>
            <a:r>
              <a:rPr lang="es-MX" dirty="0" smtClean="0">
                <a:latin typeface="Arial Narrow" pitchFamily="34" charset="0"/>
              </a:rPr>
              <a:t>-</a:t>
            </a:r>
            <a:endParaRPr lang="es-MX" dirty="0">
              <a:latin typeface="Arial Narrow" pitchFamily="34" charset="0"/>
            </a:endParaRPr>
          </a:p>
        </p:txBody>
      </p:sp>
      <p:sp>
        <p:nvSpPr>
          <p:cNvPr id="24" name="TextBox 23"/>
          <p:cNvSpPr txBox="1"/>
          <p:nvPr/>
        </p:nvSpPr>
        <p:spPr>
          <a:xfrm>
            <a:off x="532873" y="3973761"/>
            <a:ext cx="247184" cy="369332"/>
          </a:xfrm>
          <a:prstGeom prst="rect">
            <a:avLst/>
          </a:prstGeom>
          <a:noFill/>
        </p:spPr>
        <p:txBody>
          <a:bodyPr wrap="none" rtlCol="0">
            <a:spAutoFit/>
          </a:bodyPr>
          <a:lstStyle/>
          <a:p>
            <a:r>
              <a:rPr lang="es-MX" dirty="0" smtClean="0">
                <a:latin typeface="Arial Narrow" pitchFamily="34" charset="0"/>
              </a:rPr>
              <a:t>-</a:t>
            </a:r>
            <a:endParaRPr lang="es-MX" dirty="0">
              <a:latin typeface="Arial Narrow" pitchFamily="34" charset="0"/>
            </a:endParaRPr>
          </a:p>
        </p:txBody>
      </p:sp>
      <p:sp>
        <p:nvSpPr>
          <p:cNvPr id="25" name="TextBox 24"/>
          <p:cNvSpPr txBox="1"/>
          <p:nvPr/>
        </p:nvSpPr>
        <p:spPr>
          <a:xfrm>
            <a:off x="4475730" y="3997736"/>
            <a:ext cx="295274" cy="369332"/>
          </a:xfrm>
          <a:prstGeom prst="rect">
            <a:avLst/>
          </a:prstGeom>
          <a:noFill/>
        </p:spPr>
        <p:txBody>
          <a:bodyPr wrap="none" rtlCol="0">
            <a:spAutoFit/>
          </a:bodyPr>
          <a:lstStyle/>
          <a:p>
            <a:r>
              <a:rPr lang="es-MX" dirty="0" smtClean="0">
                <a:latin typeface="Arial Narrow" pitchFamily="34" charset="0"/>
              </a:rPr>
              <a:t>+</a:t>
            </a:r>
            <a:endParaRPr lang="es-MX" dirty="0">
              <a:latin typeface="Arial Narrow" pitchFamily="34" charset="0"/>
            </a:endParaRPr>
          </a:p>
        </p:txBody>
      </p:sp>
      <p:cxnSp>
        <p:nvCxnSpPr>
          <p:cNvPr id="27" name="Straight Arrow Connector 26"/>
          <p:cNvCxnSpPr/>
          <p:nvPr/>
        </p:nvCxnSpPr>
        <p:spPr>
          <a:xfrm flipV="1">
            <a:off x="532873" y="1371586"/>
            <a:ext cx="3440037" cy="2649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605293" y="3745480"/>
            <a:ext cx="189187" cy="261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atin typeface="Arial Narrow" pitchFamily="34" charset="0"/>
            </a:endParaRPr>
          </a:p>
        </p:txBody>
      </p:sp>
      <p:sp>
        <p:nvSpPr>
          <p:cNvPr id="31" name="TextBox 30"/>
          <p:cNvSpPr txBox="1"/>
          <p:nvPr/>
        </p:nvSpPr>
        <p:spPr>
          <a:xfrm>
            <a:off x="794480" y="3745480"/>
            <a:ext cx="676788" cy="292388"/>
          </a:xfrm>
          <a:prstGeom prst="rect">
            <a:avLst/>
          </a:prstGeom>
          <a:noFill/>
        </p:spPr>
        <p:txBody>
          <a:bodyPr wrap="none" rtlCol="0">
            <a:spAutoFit/>
          </a:bodyPr>
          <a:lstStyle/>
          <a:p>
            <a:r>
              <a:rPr lang="es-MX" sz="1300" dirty="0" smtClean="0">
                <a:latin typeface="Arial Narrow" pitchFamily="34" charset="0"/>
              </a:rPr>
              <a:t>Informal</a:t>
            </a:r>
            <a:endParaRPr lang="es-MX" sz="1300" dirty="0">
              <a:latin typeface="Arial Narrow" pitchFamily="34" charset="0"/>
            </a:endParaRPr>
          </a:p>
        </p:txBody>
      </p:sp>
      <p:sp>
        <p:nvSpPr>
          <p:cNvPr id="32" name="Oval 31"/>
          <p:cNvSpPr/>
          <p:nvPr/>
        </p:nvSpPr>
        <p:spPr>
          <a:xfrm>
            <a:off x="1395367" y="3121629"/>
            <a:ext cx="189187" cy="261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atin typeface="Arial Narrow" pitchFamily="34" charset="0"/>
            </a:endParaRPr>
          </a:p>
        </p:txBody>
      </p:sp>
      <p:sp>
        <p:nvSpPr>
          <p:cNvPr id="34" name="TextBox 33"/>
          <p:cNvSpPr txBox="1"/>
          <p:nvPr/>
        </p:nvSpPr>
        <p:spPr>
          <a:xfrm>
            <a:off x="1584554" y="3121629"/>
            <a:ext cx="2730235" cy="492443"/>
          </a:xfrm>
          <a:prstGeom prst="rect">
            <a:avLst/>
          </a:prstGeom>
          <a:noFill/>
        </p:spPr>
        <p:txBody>
          <a:bodyPr wrap="none" rtlCol="0">
            <a:spAutoFit/>
          </a:bodyPr>
          <a:lstStyle/>
          <a:p>
            <a:r>
              <a:rPr lang="es-MX" sz="1300" dirty="0" smtClean="0">
                <a:latin typeface="Arial Narrow" pitchFamily="34" charset="0"/>
              </a:rPr>
              <a:t>Cumple normativa mín. para participar en </a:t>
            </a:r>
          </a:p>
          <a:p>
            <a:r>
              <a:rPr lang="es-MX" sz="1300" dirty="0" smtClean="0">
                <a:latin typeface="Arial Narrow" pitchFamily="34" charset="0"/>
              </a:rPr>
              <a:t>compra pública</a:t>
            </a:r>
            <a:endParaRPr lang="es-MX" sz="1300" dirty="0">
              <a:latin typeface="Arial Narrow" pitchFamily="34" charset="0"/>
            </a:endParaRPr>
          </a:p>
        </p:txBody>
      </p:sp>
      <p:sp>
        <p:nvSpPr>
          <p:cNvPr id="35" name="Oval 34"/>
          <p:cNvSpPr/>
          <p:nvPr/>
        </p:nvSpPr>
        <p:spPr>
          <a:xfrm>
            <a:off x="2057196" y="2661939"/>
            <a:ext cx="189187" cy="261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atin typeface="Arial Narrow" pitchFamily="34" charset="0"/>
            </a:endParaRPr>
          </a:p>
        </p:txBody>
      </p:sp>
      <p:sp>
        <p:nvSpPr>
          <p:cNvPr id="36" name="TextBox 35"/>
          <p:cNvSpPr txBox="1"/>
          <p:nvPr/>
        </p:nvSpPr>
        <p:spPr>
          <a:xfrm>
            <a:off x="2246383" y="2661939"/>
            <a:ext cx="2364750" cy="292388"/>
          </a:xfrm>
          <a:prstGeom prst="rect">
            <a:avLst/>
          </a:prstGeom>
          <a:noFill/>
        </p:spPr>
        <p:txBody>
          <a:bodyPr wrap="none" rtlCol="0">
            <a:spAutoFit/>
          </a:bodyPr>
          <a:lstStyle/>
          <a:p>
            <a:r>
              <a:rPr lang="es-MX" sz="1300" dirty="0" smtClean="0">
                <a:latin typeface="Arial Narrow" pitchFamily="34" charset="0"/>
              </a:rPr>
              <a:t>Cumple normativa ambiental/laboral</a:t>
            </a:r>
            <a:endParaRPr lang="es-MX" sz="1300" dirty="0">
              <a:latin typeface="Arial Narrow" pitchFamily="34" charset="0"/>
            </a:endParaRPr>
          </a:p>
        </p:txBody>
      </p:sp>
      <p:sp>
        <p:nvSpPr>
          <p:cNvPr id="37" name="Oval 36"/>
          <p:cNvSpPr/>
          <p:nvPr/>
        </p:nvSpPr>
        <p:spPr>
          <a:xfrm>
            <a:off x="2719347" y="2152976"/>
            <a:ext cx="189187" cy="261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atin typeface="Arial Narrow" pitchFamily="34" charset="0"/>
            </a:endParaRPr>
          </a:p>
        </p:txBody>
      </p:sp>
      <p:sp>
        <p:nvSpPr>
          <p:cNvPr id="38" name="TextBox 37"/>
          <p:cNvSpPr txBox="1"/>
          <p:nvPr/>
        </p:nvSpPr>
        <p:spPr>
          <a:xfrm>
            <a:off x="2908534" y="2152976"/>
            <a:ext cx="2164375" cy="492443"/>
          </a:xfrm>
          <a:prstGeom prst="rect">
            <a:avLst/>
          </a:prstGeom>
          <a:noFill/>
        </p:spPr>
        <p:txBody>
          <a:bodyPr wrap="none" rtlCol="0">
            <a:spAutoFit/>
          </a:bodyPr>
          <a:lstStyle/>
          <a:p>
            <a:r>
              <a:rPr lang="es-MX" sz="1300" dirty="0" smtClean="0">
                <a:latin typeface="Arial Narrow" pitchFamily="34" charset="0"/>
              </a:rPr>
              <a:t>Empresa con sistema de gestión</a:t>
            </a:r>
          </a:p>
          <a:p>
            <a:r>
              <a:rPr lang="es-MX" sz="1300" dirty="0" smtClean="0">
                <a:latin typeface="Arial Narrow" pitchFamily="34" charset="0"/>
              </a:rPr>
              <a:t> ambiental /Productos verdes</a:t>
            </a:r>
            <a:endParaRPr lang="es-MX" sz="1300" dirty="0">
              <a:latin typeface="Arial Narrow" pitchFamily="34" charset="0"/>
            </a:endParaRPr>
          </a:p>
        </p:txBody>
      </p:sp>
      <p:sp>
        <p:nvSpPr>
          <p:cNvPr id="39" name="Oval 38"/>
          <p:cNvSpPr/>
          <p:nvPr/>
        </p:nvSpPr>
        <p:spPr>
          <a:xfrm>
            <a:off x="3362381" y="1609082"/>
            <a:ext cx="189187" cy="261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atin typeface="Arial Narrow" pitchFamily="34" charset="0"/>
            </a:endParaRPr>
          </a:p>
        </p:txBody>
      </p:sp>
      <p:sp>
        <p:nvSpPr>
          <p:cNvPr id="40" name="TextBox 39"/>
          <p:cNvSpPr txBox="1"/>
          <p:nvPr/>
        </p:nvSpPr>
        <p:spPr>
          <a:xfrm>
            <a:off x="3551568" y="1609082"/>
            <a:ext cx="1399742" cy="492443"/>
          </a:xfrm>
          <a:prstGeom prst="rect">
            <a:avLst/>
          </a:prstGeom>
          <a:noFill/>
        </p:spPr>
        <p:txBody>
          <a:bodyPr wrap="none" rtlCol="0">
            <a:spAutoFit/>
          </a:bodyPr>
          <a:lstStyle/>
          <a:p>
            <a:r>
              <a:rPr lang="es-MX" sz="1300" dirty="0" smtClean="0">
                <a:latin typeface="Arial Narrow" pitchFamily="34" charset="0"/>
              </a:rPr>
              <a:t>Nivel de excelencia </a:t>
            </a:r>
          </a:p>
          <a:p>
            <a:r>
              <a:rPr lang="es-MX" sz="1300" dirty="0" smtClean="0">
                <a:latin typeface="Arial Narrow" pitchFamily="34" charset="0"/>
              </a:rPr>
              <a:t>(</a:t>
            </a:r>
            <a:r>
              <a:rPr lang="es-MX" sz="1300" dirty="0" err="1" smtClean="0">
                <a:latin typeface="Arial Narrow" pitchFamily="34" charset="0"/>
              </a:rPr>
              <a:t>responsab</a:t>
            </a:r>
            <a:r>
              <a:rPr lang="es-MX" sz="1300" dirty="0" smtClean="0">
                <a:latin typeface="Arial Narrow" pitchFamily="34" charset="0"/>
              </a:rPr>
              <a:t>. social)</a:t>
            </a:r>
            <a:endParaRPr lang="es-MX" sz="1300" dirty="0">
              <a:latin typeface="Arial Narrow" pitchFamily="34" charset="0"/>
            </a:endParaRPr>
          </a:p>
        </p:txBody>
      </p:sp>
      <p:sp>
        <p:nvSpPr>
          <p:cNvPr id="46" name="TextBox 45"/>
          <p:cNvSpPr txBox="1"/>
          <p:nvPr/>
        </p:nvSpPr>
        <p:spPr>
          <a:xfrm rot="16200000">
            <a:off x="-306094" y="2260369"/>
            <a:ext cx="1157689" cy="307777"/>
          </a:xfrm>
          <a:prstGeom prst="rect">
            <a:avLst/>
          </a:prstGeom>
          <a:noFill/>
        </p:spPr>
        <p:txBody>
          <a:bodyPr wrap="none" rtlCol="0">
            <a:spAutoFit/>
          </a:bodyPr>
          <a:lstStyle/>
          <a:p>
            <a:r>
              <a:rPr lang="es-MX" sz="1400" dirty="0" smtClean="0">
                <a:latin typeface="Arial Narrow" pitchFamily="34" charset="0"/>
              </a:rPr>
              <a:t>Competitividad</a:t>
            </a:r>
            <a:endParaRPr lang="es-MX" sz="1400" dirty="0">
              <a:latin typeface="Arial Narrow" pitchFamily="34" charset="0"/>
            </a:endParaRPr>
          </a:p>
        </p:txBody>
      </p:sp>
      <p:sp>
        <p:nvSpPr>
          <p:cNvPr id="47" name="TextBox 46"/>
          <p:cNvSpPr txBox="1"/>
          <p:nvPr/>
        </p:nvSpPr>
        <p:spPr>
          <a:xfrm>
            <a:off x="1584554" y="4051749"/>
            <a:ext cx="1189749" cy="307777"/>
          </a:xfrm>
          <a:prstGeom prst="rect">
            <a:avLst/>
          </a:prstGeom>
          <a:noFill/>
        </p:spPr>
        <p:txBody>
          <a:bodyPr wrap="none" rtlCol="0">
            <a:spAutoFit/>
          </a:bodyPr>
          <a:lstStyle/>
          <a:p>
            <a:r>
              <a:rPr lang="es-MX" sz="1400" dirty="0" smtClean="0">
                <a:latin typeface="Arial Narrow" pitchFamily="34" charset="0"/>
              </a:rPr>
              <a:t>Sustentabilidad</a:t>
            </a:r>
            <a:endParaRPr lang="es-MX" sz="1400" dirty="0">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ctrTitle"/>
          </p:nvPr>
        </p:nvSpPr>
        <p:spPr>
          <a:xfrm>
            <a:off x="0" y="0"/>
            <a:ext cx="9144000" cy="477672"/>
          </a:xfrm>
          <a:solidFill>
            <a:schemeClr val="accent5">
              <a:lumMod val="50000"/>
            </a:schemeClr>
          </a:solidFill>
        </p:spPr>
        <p:txBody>
          <a:bodyPr rtlCol="0">
            <a:normAutofit fontScale="90000"/>
          </a:bodyPr>
          <a:lstStyle/>
          <a:p>
            <a:r>
              <a:rPr lang="es-MX" sz="2800" b="1" cap="all" dirty="0" smtClean="0">
                <a:solidFill>
                  <a:schemeClr val="bg1"/>
                </a:solidFill>
                <a:latin typeface="Arial Narrow" pitchFamily="34" charset="0"/>
              </a:rPr>
              <a:t>Estudio de mercado</a:t>
            </a:r>
            <a:endParaRPr lang="es-MX" sz="2800" b="1" cap="all" dirty="0">
              <a:solidFill>
                <a:schemeClr val="bg1"/>
              </a:solidFill>
              <a:effectLst>
                <a:outerShdw blurRad="50800" dist="38100" algn="tr" rotWithShape="0">
                  <a:prstClr val="black">
                    <a:alpha val="40000"/>
                  </a:prstClr>
                </a:outerShdw>
              </a:effectLst>
              <a:latin typeface="Arial Narrow" pitchFamily="34" charset="0"/>
            </a:endParaRPr>
          </a:p>
        </p:txBody>
      </p:sp>
      <p:pic>
        <p:nvPicPr>
          <p:cNvPr id="52227" name="Picture 3"/>
          <p:cNvPicPr>
            <a:picLocks noChangeAspect="1" noChangeArrowheads="1"/>
          </p:cNvPicPr>
          <p:nvPr/>
        </p:nvPicPr>
        <p:blipFill>
          <a:blip r:embed="rId3"/>
          <a:srcRect/>
          <a:stretch>
            <a:fillRect/>
          </a:stretch>
        </p:blipFill>
        <p:spPr bwMode="auto">
          <a:xfrm>
            <a:off x="1211005" y="641445"/>
            <a:ext cx="6647941" cy="5513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ctrTitle"/>
          </p:nvPr>
        </p:nvSpPr>
        <p:spPr>
          <a:xfrm>
            <a:off x="0" y="0"/>
            <a:ext cx="9144000" cy="477672"/>
          </a:xfrm>
          <a:solidFill>
            <a:schemeClr val="accent5">
              <a:lumMod val="50000"/>
            </a:schemeClr>
          </a:solidFill>
        </p:spPr>
        <p:txBody>
          <a:bodyPr rtlCol="0">
            <a:normAutofit fontScale="90000"/>
          </a:bodyPr>
          <a:lstStyle/>
          <a:p>
            <a:r>
              <a:rPr lang="es-MX" sz="2800" b="1" cap="all" dirty="0" smtClean="0">
                <a:solidFill>
                  <a:schemeClr val="bg1"/>
                </a:solidFill>
                <a:latin typeface="Arial Narrow" pitchFamily="34" charset="0"/>
              </a:rPr>
              <a:t>conclusiones</a:t>
            </a:r>
            <a:endParaRPr lang="es-MX" sz="2800" b="1" cap="all" dirty="0">
              <a:solidFill>
                <a:schemeClr val="bg1"/>
              </a:solidFill>
              <a:effectLst>
                <a:outerShdw blurRad="50800" dist="38100" algn="tr" rotWithShape="0">
                  <a:prstClr val="black">
                    <a:alpha val="40000"/>
                  </a:prstClr>
                </a:outerShdw>
              </a:effectLst>
              <a:latin typeface="Arial Narrow" pitchFamily="34" charset="0"/>
            </a:endParaRPr>
          </a:p>
        </p:txBody>
      </p:sp>
      <p:sp>
        <p:nvSpPr>
          <p:cNvPr id="58372" name="Rectangle 4"/>
          <p:cNvSpPr>
            <a:spLocks noChangeArrowheads="1"/>
          </p:cNvSpPr>
          <p:nvPr/>
        </p:nvSpPr>
        <p:spPr bwMode="auto">
          <a:xfrm>
            <a:off x="225472" y="1274774"/>
            <a:ext cx="8631925" cy="4124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a:buFont typeface="Arial" pitchFamily="34" charset="0"/>
              <a:buChar char="•"/>
            </a:pPr>
            <a:r>
              <a:rPr lang="es-MX" sz="2000" dirty="0" smtClean="0">
                <a:latin typeface="Arial Narrow" pitchFamily="34" charset="0"/>
              </a:rPr>
              <a:t> El Sector Público debe brindar el ejemplo y utilizar su poder de compra para exigir productos y servicios con un mejor desempeño ambiental.  Sin embargo, </a:t>
            </a:r>
            <a:r>
              <a:rPr lang="es-MX" sz="2000" b="1" dirty="0" smtClean="0">
                <a:latin typeface="Arial Narrow" pitchFamily="34" charset="0"/>
              </a:rPr>
              <a:t>este tipo de políticas debe ir acompañadas de estrategias que aseguren la participación de las MIPYMES</a:t>
            </a:r>
            <a:r>
              <a:rPr lang="es-MX" sz="2000" dirty="0" smtClean="0">
                <a:latin typeface="Arial Narrow" pitchFamily="34" charset="0"/>
              </a:rPr>
              <a:t>, importantes por su significativa contribución al empleo, como por su aporte al PIB.</a:t>
            </a:r>
          </a:p>
          <a:p>
            <a:pPr>
              <a:buFont typeface="Arial" pitchFamily="34" charset="0"/>
              <a:buChar char="•"/>
            </a:pPr>
            <a:endParaRPr lang="es-MX" sz="2000" dirty="0" smtClean="0">
              <a:latin typeface="Arial Narrow" pitchFamily="34" charset="0"/>
            </a:endParaRPr>
          </a:p>
          <a:p>
            <a:pPr>
              <a:buFont typeface="Arial" pitchFamily="34" charset="0"/>
              <a:buChar char="•"/>
            </a:pPr>
            <a:r>
              <a:rPr lang="es-MX" sz="2000" dirty="0" smtClean="0">
                <a:latin typeface="Arial Narrow" pitchFamily="34" charset="0"/>
              </a:rPr>
              <a:t> Las dificultades que tienen las MIPYMES de acceder a las CPS son las mismas que ya tienen para acceder a las compras públicas</a:t>
            </a:r>
            <a:r>
              <a:rPr lang="es-MX" sz="2000" b="1" dirty="0" smtClean="0">
                <a:latin typeface="Arial Narrow" pitchFamily="34" charset="0"/>
              </a:rPr>
              <a:t>, aunado al hecho de tener que satisfacer requerimientos ambientales</a:t>
            </a:r>
            <a:r>
              <a:rPr lang="es-MX" sz="2000" dirty="0" smtClean="0">
                <a:latin typeface="Arial Narrow" pitchFamily="34" charset="0"/>
              </a:rPr>
              <a:t>.  De este modo, se requieren </a:t>
            </a:r>
            <a:r>
              <a:rPr lang="es-MX" sz="2000" b="1" dirty="0" smtClean="0">
                <a:latin typeface="Arial Narrow" pitchFamily="34" charset="0"/>
              </a:rPr>
              <a:t>abordajes particulares </a:t>
            </a:r>
            <a:r>
              <a:rPr lang="es-MX" sz="2000" dirty="0" smtClean="0">
                <a:latin typeface="Arial Narrow" pitchFamily="34" charset="0"/>
              </a:rPr>
              <a:t>para fomentar su participación como proveedores de productos verdes para el Estado.    </a:t>
            </a:r>
          </a:p>
          <a:p>
            <a:pPr>
              <a:buFont typeface="Arial" pitchFamily="34" charset="0"/>
              <a:buChar char="•"/>
            </a:pPr>
            <a:endParaRPr lang="es-MX" sz="2000" dirty="0" smtClean="0">
              <a:latin typeface="Arial Narrow" pitchFamily="34" charset="0"/>
            </a:endParaRPr>
          </a:p>
          <a:p>
            <a:endParaRPr kumimoji="0" lang="es-MX" sz="32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ctrTitle"/>
          </p:nvPr>
        </p:nvSpPr>
        <p:spPr>
          <a:xfrm>
            <a:off x="0" y="0"/>
            <a:ext cx="9144000" cy="477672"/>
          </a:xfrm>
          <a:solidFill>
            <a:schemeClr val="accent5">
              <a:lumMod val="50000"/>
            </a:schemeClr>
          </a:solidFill>
        </p:spPr>
        <p:txBody>
          <a:bodyPr rtlCol="0">
            <a:normAutofit fontScale="90000"/>
          </a:bodyPr>
          <a:lstStyle/>
          <a:p>
            <a:r>
              <a:rPr lang="es-MX" sz="2800" b="1" cap="all" dirty="0" smtClean="0">
                <a:solidFill>
                  <a:schemeClr val="bg1"/>
                </a:solidFill>
                <a:latin typeface="Arial Narrow" pitchFamily="34" charset="0"/>
              </a:rPr>
              <a:t>conclusiones</a:t>
            </a:r>
            <a:endParaRPr lang="es-MX" sz="2800" b="1" cap="all" dirty="0">
              <a:solidFill>
                <a:schemeClr val="bg1"/>
              </a:solidFill>
              <a:effectLst>
                <a:outerShdw blurRad="50800" dist="38100" algn="tr" rotWithShape="0">
                  <a:prstClr val="black">
                    <a:alpha val="40000"/>
                  </a:prstClr>
                </a:outerShdw>
              </a:effectLst>
              <a:latin typeface="Arial Narrow" pitchFamily="34" charset="0"/>
            </a:endParaRPr>
          </a:p>
        </p:txBody>
      </p:sp>
      <p:sp>
        <p:nvSpPr>
          <p:cNvPr id="58372" name="Rectangle 4"/>
          <p:cNvSpPr>
            <a:spLocks noChangeArrowheads="1"/>
          </p:cNvSpPr>
          <p:nvPr/>
        </p:nvSpPr>
        <p:spPr bwMode="auto">
          <a:xfrm>
            <a:off x="225472" y="1274774"/>
            <a:ext cx="8631925" cy="4124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a:buFont typeface="Arial" pitchFamily="34" charset="0"/>
              <a:buChar char="•"/>
            </a:pPr>
            <a:r>
              <a:rPr lang="es-MX" sz="2000" dirty="0" smtClean="0">
                <a:latin typeface="Arial Narrow" pitchFamily="34" charset="0"/>
              </a:rPr>
              <a:t> Ya en la región se cuenta con experiencias de iniciativas que apoyan a PYMES en compras públicas, así como experiencias en procesos donde se solicitan / se evalúan criterios ambientales.</a:t>
            </a:r>
          </a:p>
          <a:p>
            <a:endParaRPr lang="es-MX" sz="2000" dirty="0" smtClean="0">
              <a:latin typeface="Arial Narrow" pitchFamily="34" charset="0"/>
            </a:endParaRPr>
          </a:p>
          <a:p>
            <a:pPr>
              <a:buFont typeface="Arial" pitchFamily="34" charset="0"/>
              <a:buChar char="•"/>
            </a:pPr>
            <a:r>
              <a:rPr lang="es-MX" sz="2000" dirty="0" smtClean="0">
                <a:latin typeface="Arial Narrow" pitchFamily="34" charset="0"/>
              </a:rPr>
              <a:t> </a:t>
            </a:r>
            <a:r>
              <a:rPr lang="es-ES" sz="2000" dirty="0" smtClean="0">
                <a:latin typeface="Arial Narrow" pitchFamily="34" charset="0"/>
              </a:rPr>
              <a:t>El hecho de que el Sector Público decida incluir criterios ambientales en sus compras no solo apoyará esfuerzos para reducir su impacto ambiental, sino que al incluir el fomento a las MIPYMES en este tipo de esfuerzos </a:t>
            </a:r>
            <a:r>
              <a:rPr lang="es-ES" sz="2000" b="1" dirty="0" smtClean="0">
                <a:latin typeface="Arial Narrow" pitchFamily="34" charset="0"/>
              </a:rPr>
              <a:t>apoyará a mejorar la gestión ambiental del país y a mejorar la competitividad de este tipo de empresas</a:t>
            </a:r>
            <a:r>
              <a:rPr lang="es-ES" sz="2000" dirty="0" smtClean="0">
                <a:latin typeface="Arial Narrow" pitchFamily="34" charset="0"/>
              </a:rPr>
              <a:t>, al apoyarles a acceder a mercados más exigentes.</a:t>
            </a:r>
            <a:r>
              <a:rPr lang="es-MX" sz="2000" dirty="0" smtClean="0">
                <a:latin typeface="Arial Narrow" pitchFamily="34" charset="0"/>
                <a:ea typeface="Times New Roman" pitchFamily="18" charset="0"/>
                <a:cs typeface="Arial Narrow" pitchFamily="34" charset="0"/>
              </a:rPr>
              <a:t> </a:t>
            </a:r>
            <a:endParaRPr lang="es-MX" sz="2000" dirty="0" smtClean="0">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683000" y="4865810"/>
            <a:ext cx="5461000" cy="3970318"/>
          </a:xfrm>
          <a:prstGeom prst="rect">
            <a:avLst/>
          </a:prstGeom>
          <a:noFill/>
          <a:ln w="9525">
            <a:noFill/>
            <a:miter lim="800000"/>
            <a:headEnd/>
            <a:tailEnd/>
          </a:ln>
        </p:spPr>
        <p:txBody>
          <a:bodyPr wrap="square">
            <a:spAutoFit/>
          </a:bodyPr>
          <a:lstStyle/>
          <a:p>
            <a:pPr algn="ctr"/>
            <a:r>
              <a:rPr lang="es-CR" sz="2800" dirty="0" smtClean="0">
                <a:latin typeface="Arial Narrow" pitchFamily="34" charset="0"/>
                <a:cs typeface="Times New Roman" pitchFamily="18" charset="0"/>
                <a:hlinkClick r:id="rId3"/>
              </a:rPr>
              <a:t>saguilar@cegesti.org</a:t>
            </a:r>
            <a:endParaRPr lang="es-CR" sz="2800" dirty="0">
              <a:latin typeface="Arial Narrow" pitchFamily="34" charset="0"/>
              <a:cs typeface="Times New Roman" pitchFamily="18" charset="0"/>
            </a:endParaRPr>
          </a:p>
          <a:p>
            <a:pPr algn="ctr"/>
            <a:r>
              <a:rPr lang="es-CR" sz="2800" dirty="0" smtClean="0">
                <a:latin typeface="Arial Narrow" pitchFamily="34" charset="0"/>
                <a:hlinkClick r:id="rId4"/>
              </a:rPr>
              <a:t>www.comprasresponsables.org</a:t>
            </a:r>
            <a:endParaRPr lang="es-CR" sz="2800" dirty="0">
              <a:latin typeface="Arial Narrow" pitchFamily="34" charset="0"/>
            </a:endParaRPr>
          </a:p>
          <a:p>
            <a:pPr algn="ctr"/>
            <a:r>
              <a:rPr lang="es-CR" sz="2800" dirty="0" smtClean="0">
                <a:latin typeface="Arial Narrow" pitchFamily="34" charset="0"/>
                <a:hlinkClick r:id="rId5"/>
              </a:rPr>
              <a:t>www.cegesti.org</a:t>
            </a:r>
            <a:endParaRPr lang="es-CR" sz="2800" dirty="0">
              <a:latin typeface="Arial Narrow" pitchFamily="34" charset="0"/>
            </a:endParaRPr>
          </a:p>
          <a:p>
            <a:pPr algn="ctr"/>
            <a:endParaRPr lang="es-CR" sz="2800" dirty="0">
              <a:latin typeface="Arial Narrow" pitchFamily="34" charset="0"/>
            </a:endParaRPr>
          </a:p>
          <a:p>
            <a:pPr algn="ctr"/>
            <a:endParaRPr lang="es-CR" sz="2800" dirty="0">
              <a:latin typeface="Arial Narrow" pitchFamily="34" charset="0"/>
            </a:endParaRPr>
          </a:p>
          <a:p>
            <a:pPr algn="ctr"/>
            <a:endParaRPr lang="es-CR" sz="2800" dirty="0">
              <a:latin typeface="Arial Narrow" pitchFamily="34" charset="0"/>
            </a:endParaRPr>
          </a:p>
          <a:p>
            <a:pPr algn="ctr"/>
            <a:endParaRPr lang="es-CR" sz="2800" dirty="0">
              <a:latin typeface="Arial Narrow" pitchFamily="34" charset="0"/>
            </a:endParaRPr>
          </a:p>
          <a:p>
            <a:pPr algn="ctr"/>
            <a:endParaRPr lang="es-CR" sz="2800" dirty="0">
              <a:latin typeface="Arial Narrow" pitchFamily="34" charset="0"/>
              <a:cs typeface="Times New Roman" pitchFamily="18" charset="0"/>
            </a:endParaRPr>
          </a:p>
          <a:p>
            <a:pPr algn="ctr"/>
            <a:endParaRPr lang="en-US" sz="2800" dirty="0">
              <a:latin typeface="Arial Narrow" pitchFamily="34" charset="0"/>
              <a:cs typeface="Times New Roman" pitchFamily="18" charset="0"/>
            </a:endParaRPr>
          </a:p>
        </p:txBody>
      </p:sp>
      <p:sp>
        <p:nvSpPr>
          <p:cNvPr id="76803" name="Text Box 3"/>
          <p:cNvSpPr txBox="1">
            <a:spLocks noChangeArrowheads="1"/>
          </p:cNvSpPr>
          <p:nvPr/>
        </p:nvSpPr>
        <p:spPr bwMode="auto">
          <a:xfrm>
            <a:off x="4367284" y="282575"/>
            <a:ext cx="4776716" cy="936625"/>
          </a:xfrm>
          <a:prstGeom prst="rect">
            <a:avLst/>
          </a:prstGeom>
          <a:noFill/>
          <a:ln w="9525">
            <a:noFill/>
            <a:miter lim="800000"/>
            <a:headEnd/>
            <a:tailEnd/>
          </a:ln>
        </p:spPr>
        <p:txBody>
          <a:bodyPr/>
          <a:lstStyle/>
          <a:p>
            <a:pPr algn="ctr"/>
            <a:r>
              <a:rPr lang="es-CR" sz="5400" dirty="0">
                <a:solidFill>
                  <a:srgbClr val="339966"/>
                </a:solidFill>
                <a:latin typeface="Arial Narrow" pitchFamily="34" charset="0"/>
                <a:cs typeface="Times New Roman" pitchFamily="18" charset="0"/>
              </a:rPr>
              <a:t>Muchas gracias</a:t>
            </a:r>
            <a:endParaRPr lang="es-ES" sz="5400" dirty="0">
              <a:solidFill>
                <a:srgbClr val="339966"/>
              </a:solidFill>
              <a:latin typeface="Arial Narrow" pitchFamily="34" charset="0"/>
              <a:cs typeface="Times New Roman" pitchFamily="18" charset="0"/>
            </a:endParaRPr>
          </a:p>
        </p:txBody>
      </p:sp>
      <p:pic>
        <p:nvPicPr>
          <p:cNvPr id="4" name="Picture 2"/>
          <p:cNvPicPr>
            <a:picLocks noChangeAspect="1" noChangeArrowheads="1"/>
          </p:cNvPicPr>
          <p:nvPr/>
        </p:nvPicPr>
        <p:blipFill>
          <a:blip r:embed="rId6"/>
          <a:srcRect/>
          <a:stretch>
            <a:fillRect/>
          </a:stretch>
        </p:blipFill>
        <p:spPr bwMode="auto">
          <a:xfrm>
            <a:off x="185169" y="282575"/>
            <a:ext cx="3677148" cy="4624180"/>
          </a:xfrm>
          <a:prstGeom prst="rect">
            <a:avLst/>
          </a:prstGeom>
          <a:noFill/>
          <a:ln w="9525">
            <a:noFill/>
            <a:miter lim="800000"/>
            <a:headEnd/>
            <a:tailEnd/>
          </a:ln>
        </p:spPr>
      </p:pic>
      <p:sp>
        <p:nvSpPr>
          <p:cNvPr id="5" name="Rectangle 4"/>
          <p:cNvSpPr/>
          <p:nvPr/>
        </p:nvSpPr>
        <p:spPr>
          <a:xfrm>
            <a:off x="4769893" y="1510015"/>
            <a:ext cx="3800901" cy="2308324"/>
          </a:xfrm>
          <a:prstGeom prst="rect">
            <a:avLst/>
          </a:prstGeom>
        </p:spPr>
        <p:txBody>
          <a:bodyPr wrap="square">
            <a:spAutoFit/>
          </a:bodyPr>
          <a:lstStyle/>
          <a:p>
            <a:r>
              <a:rPr lang="es-MX" sz="2400" dirty="0" smtClean="0">
                <a:hlinkClick r:id="rId7"/>
              </a:rPr>
              <a:t>Disponible en: </a:t>
            </a:r>
          </a:p>
          <a:p>
            <a:endParaRPr lang="es-MX" sz="2400" dirty="0" smtClean="0">
              <a:hlinkClick r:id="rId7"/>
            </a:endParaRPr>
          </a:p>
          <a:p>
            <a:r>
              <a:rPr lang="es-MX" sz="2400" dirty="0" smtClean="0">
                <a:hlinkClick r:id="rId7"/>
              </a:rPr>
              <a:t>http://www.ricg.org/pyme-mas-verde/pyme-mas-verde.pdf</a:t>
            </a:r>
            <a:endParaRPr lang="es-MX" sz="2400" dirty="0" smtClean="0"/>
          </a:p>
          <a:p>
            <a:endParaRPr lang="es-MX"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 descr="portada CSR2-01"/>
          <p:cNvPicPr>
            <a:picLocks noChangeAspect="1" noChangeArrowheads="1"/>
          </p:cNvPicPr>
          <p:nvPr/>
        </p:nvPicPr>
        <p:blipFill>
          <a:blip r:embed="rId2"/>
          <a:srcRect/>
          <a:stretch>
            <a:fillRect/>
          </a:stretch>
        </p:blipFill>
        <p:spPr bwMode="auto">
          <a:xfrm>
            <a:off x="1978429" y="1227328"/>
            <a:ext cx="1689908" cy="2195372"/>
          </a:xfrm>
          <a:prstGeom prst="rect">
            <a:avLst/>
          </a:prstGeom>
          <a:noFill/>
          <a:ln w="9525">
            <a:noFill/>
            <a:miter lim="800000"/>
            <a:headEnd/>
            <a:tailEnd/>
          </a:ln>
        </p:spPr>
      </p:pic>
      <p:pic>
        <p:nvPicPr>
          <p:cNvPr id="32" name="Picture 2"/>
          <p:cNvPicPr>
            <a:picLocks noChangeAspect="1" noChangeArrowheads="1"/>
          </p:cNvPicPr>
          <p:nvPr/>
        </p:nvPicPr>
        <p:blipFill>
          <a:blip r:embed="rId3"/>
          <a:srcRect/>
          <a:stretch>
            <a:fillRect/>
          </a:stretch>
        </p:blipFill>
        <p:spPr bwMode="auto">
          <a:xfrm>
            <a:off x="2414011" y="2099727"/>
            <a:ext cx="1617961" cy="2105090"/>
          </a:xfrm>
          <a:prstGeom prst="rect">
            <a:avLst/>
          </a:prstGeom>
          <a:noFill/>
          <a:ln w="9525">
            <a:noFill/>
            <a:miter lim="800000"/>
            <a:headEnd/>
            <a:tailEnd/>
          </a:ln>
        </p:spPr>
      </p:pic>
      <p:pic>
        <p:nvPicPr>
          <p:cNvPr id="30" name="Picture 2"/>
          <p:cNvPicPr>
            <a:picLocks noChangeAspect="1" noChangeArrowheads="1"/>
          </p:cNvPicPr>
          <p:nvPr/>
        </p:nvPicPr>
        <p:blipFill>
          <a:blip r:embed="rId4"/>
          <a:srcRect/>
          <a:stretch>
            <a:fillRect/>
          </a:stretch>
        </p:blipFill>
        <p:spPr bwMode="auto">
          <a:xfrm>
            <a:off x="5307245" y="1600200"/>
            <a:ext cx="2425078" cy="3044369"/>
          </a:xfrm>
          <a:prstGeom prst="rect">
            <a:avLst/>
          </a:prstGeom>
          <a:noFill/>
          <a:ln w="9525">
            <a:noFill/>
            <a:miter lim="800000"/>
            <a:headEnd/>
            <a:tailEnd/>
          </a:ln>
        </p:spPr>
      </p:pic>
      <p:sp>
        <p:nvSpPr>
          <p:cNvPr id="2" name="Title 1"/>
          <p:cNvSpPr>
            <a:spLocks noGrp="1"/>
          </p:cNvSpPr>
          <p:nvPr>
            <p:ph type="title"/>
          </p:nvPr>
        </p:nvSpPr>
        <p:spPr>
          <a:xfrm>
            <a:off x="268014" y="274638"/>
            <a:ext cx="8671034" cy="1143000"/>
          </a:xfrm>
        </p:spPr>
        <p:txBody>
          <a:bodyPr/>
          <a:lstStyle/>
          <a:p>
            <a:r>
              <a:rPr lang="es-ES_tradnl" sz="4000" dirty="0" smtClean="0">
                <a:latin typeface="Arial Narrow" pitchFamily="34" charset="0"/>
              </a:rPr>
              <a:t>Investigaciones, manuales, artículos</a:t>
            </a:r>
            <a:br>
              <a:rPr lang="es-ES_tradnl" sz="4000" dirty="0" smtClean="0">
                <a:latin typeface="Arial Narrow" pitchFamily="34" charset="0"/>
              </a:rPr>
            </a:br>
            <a:endParaRPr lang="es-ES" sz="4000" dirty="0">
              <a:latin typeface="Arial Narrow" pitchFamily="34" charset="0"/>
            </a:endParaRPr>
          </a:p>
        </p:txBody>
      </p:sp>
      <p:pic>
        <p:nvPicPr>
          <p:cNvPr id="28" name="Picture 27"/>
          <p:cNvPicPr>
            <a:picLocks noChangeAspect="1" noChangeArrowheads="1"/>
          </p:cNvPicPr>
          <p:nvPr/>
        </p:nvPicPr>
        <p:blipFill>
          <a:blip r:embed="rId5" cstate="email"/>
          <a:srcRect/>
          <a:stretch>
            <a:fillRect/>
          </a:stretch>
        </p:blipFill>
        <p:spPr bwMode="auto">
          <a:xfrm>
            <a:off x="3588755" y="2099727"/>
            <a:ext cx="1892397" cy="3081924"/>
          </a:xfrm>
          <a:prstGeom prst="rect">
            <a:avLst/>
          </a:prstGeom>
          <a:ln>
            <a:noFill/>
          </a:ln>
          <a:effectLst>
            <a:outerShdw blurRad="292100" dist="139700" dir="2700000" algn="tl" rotWithShape="0">
              <a:srgbClr val="333333">
                <a:alpha val="65000"/>
              </a:srgbClr>
            </a:outerShdw>
          </a:effectLst>
        </p:spPr>
      </p:pic>
      <p:grpSp>
        <p:nvGrpSpPr>
          <p:cNvPr id="3" name="Group 12"/>
          <p:cNvGrpSpPr/>
          <p:nvPr/>
        </p:nvGrpSpPr>
        <p:grpSpPr>
          <a:xfrm>
            <a:off x="4031972" y="4160981"/>
            <a:ext cx="4691994" cy="1945523"/>
            <a:chOff x="642910" y="642918"/>
            <a:chExt cx="7646296" cy="3170516"/>
          </a:xfrm>
        </p:grpSpPr>
        <p:pic>
          <p:nvPicPr>
            <p:cNvPr id="14" name="Picture 2"/>
            <p:cNvPicPr>
              <a:picLocks noChangeAspect="1" noChangeArrowheads="1"/>
            </p:cNvPicPr>
            <p:nvPr/>
          </p:nvPicPr>
          <p:blipFill>
            <a:blip r:embed="rId6" cstate="email"/>
            <a:srcRect/>
            <a:stretch>
              <a:fillRect/>
            </a:stretch>
          </p:blipFill>
          <p:spPr bwMode="auto">
            <a:xfrm>
              <a:off x="2857488" y="642918"/>
              <a:ext cx="1961404" cy="2495939"/>
            </a:xfrm>
            <a:prstGeom prst="rect">
              <a:avLst/>
            </a:prstGeom>
            <a:ln>
              <a:noFill/>
            </a:ln>
            <a:effectLst>
              <a:outerShdw blurRad="292100" dist="139700" dir="2700000" algn="tl" rotWithShape="0">
                <a:srgbClr val="333333">
                  <a:alpha val="65000"/>
                </a:srgbClr>
              </a:outerShdw>
            </a:effectLst>
          </p:spPr>
        </p:pic>
        <p:pic>
          <p:nvPicPr>
            <p:cNvPr id="15" name="Picture 3"/>
            <p:cNvPicPr>
              <a:picLocks noChangeAspect="1" noChangeArrowheads="1"/>
            </p:cNvPicPr>
            <p:nvPr/>
          </p:nvPicPr>
          <p:blipFill>
            <a:blip r:embed="rId7" cstate="email"/>
            <a:srcRect/>
            <a:stretch>
              <a:fillRect/>
            </a:stretch>
          </p:blipFill>
          <p:spPr bwMode="auto">
            <a:xfrm>
              <a:off x="5072066" y="714356"/>
              <a:ext cx="1998887" cy="2620755"/>
            </a:xfrm>
            <a:prstGeom prst="rect">
              <a:avLst/>
            </a:prstGeom>
            <a:ln>
              <a:noFill/>
            </a:ln>
            <a:effectLst>
              <a:outerShdw blurRad="292100" dist="139700" dir="2700000" algn="tl" rotWithShape="0">
                <a:srgbClr val="333333">
                  <a:alpha val="65000"/>
                </a:srgbClr>
              </a:outerShdw>
            </a:effectLst>
          </p:spPr>
        </p:pic>
        <p:pic>
          <p:nvPicPr>
            <p:cNvPr id="16" name="Picture 15"/>
            <p:cNvPicPr/>
            <p:nvPr/>
          </p:nvPicPr>
          <p:blipFill>
            <a:blip r:embed="rId8" cstate="email"/>
            <a:srcRect/>
            <a:stretch>
              <a:fillRect/>
            </a:stretch>
          </p:blipFill>
          <p:spPr bwMode="auto">
            <a:xfrm>
              <a:off x="642910" y="714356"/>
              <a:ext cx="2039708" cy="2743647"/>
            </a:xfrm>
            <a:prstGeom prst="rect">
              <a:avLst/>
            </a:prstGeom>
            <a:ln>
              <a:noFill/>
            </a:ln>
            <a:effectLst>
              <a:outerShdw blurRad="292100" dist="139700" dir="2700000" algn="tl" rotWithShape="0">
                <a:srgbClr val="333333">
                  <a:alpha val="65000"/>
                </a:srgbClr>
              </a:outerShdw>
            </a:effectLst>
          </p:spPr>
        </p:pic>
        <p:pic>
          <p:nvPicPr>
            <p:cNvPr id="17" name="Picture 2"/>
            <p:cNvPicPr>
              <a:picLocks noChangeAspect="1" noChangeArrowheads="1"/>
            </p:cNvPicPr>
            <p:nvPr/>
          </p:nvPicPr>
          <p:blipFill>
            <a:blip r:embed="rId6" cstate="email"/>
            <a:srcRect/>
            <a:stretch>
              <a:fillRect/>
            </a:stretch>
          </p:blipFill>
          <p:spPr bwMode="auto">
            <a:xfrm rot="1509625">
              <a:off x="2223836" y="1013163"/>
              <a:ext cx="1963132" cy="2498139"/>
            </a:xfrm>
            <a:prstGeom prst="rect">
              <a:avLst/>
            </a:prstGeom>
            <a:ln>
              <a:noFill/>
            </a:ln>
            <a:effectLst>
              <a:outerShdw blurRad="292100" dist="139700" dir="2700000" algn="tl" rotWithShape="0">
                <a:srgbClr val="333333">
                  <a:alpha val="65000"/>
                </a:srgbClr>
              </a:outerShdw>
            </a:effectLst>
          </p:spPr>
        </p:pic>
        <p:pic>
          <p:nvPicPr>
            <p:cNvPr id="18" name="Picture 3"/>
            <p:cNvPicPr>
              <a:picLocks noChangeAspect="1" noChangeArrowheads="1"/>
            </p:cNvPicPr>
            <p:nvPr/>
          </p:nvPicPr>
          <p:blipFill>
            <a:blip r:embed="rId7" cstate="email"/>
            <a:srcRect/>
            <a:stretch>
              <a:fillRect/>
            </a:stretch>
          </p:blipFill>
          <p:spPr bwMode="auto">
            <a:xfrm rot="20435302">
              <a:off x="1554980" y="1102761"/>
              <a:ext cx="1883139" cy="2371513"/>
            </a:xfrm>
            <a:prstGeom prst="rect">
              <a:avLst/>
            </a:prstGeom>
            <a:ln>
              <a:noFill/>
            </a:ln>
            <a:effectLst>
              <a:outerShdw blurRad="292100" dist="139700" dir="2700000" algn="tl" rotWithShape="0">
                <a:srgbClr val="333333">
                  <a:alpha val="65000"/>
                </a:srgbClr>
              </a:outerShdw>
            </a:effectLst>
          </p:spPr>
        </p:pic>
        <p:pic>
          <p:nvPicPr>
            <p:cNvPr id="19" name="Picture 3"/>
            <p:cNvPicPr>
              <a:picLocks noChangeAspect="1" noChangeArrowheads="1"/>
            </p:cNvPicPr>
            <p:nvPr/>
          </p:nvPicPr>
          <p:blipFill>
            <a:blip r:embed="rId9" cstate="email"/>
            <a:srcRect/>
            <a:stretch>
              <a:fillRect/>
            </a:stretch>
          </p:blipFill>
          <p:spPr bwMode="auto">
            <a:xfrm>
              <a:off x="6288942" y="1214422"/>
              <a:ext cx="2000264" cy="2599012"/>
            </a:xfrm>
            <a:prstGeom prst="rect">
              <a:avLst/>
            </a:prstGeom>
            <a:noFill/>
            <a:ln w="9525">
              <a:noFill/>
              <a:miter lim="800000"/>
              <a:headEnd/>
              <a:tailEnd/>
            </a:ln>
            <a:effectLst/>
          </p:spPr>
        </p:pic>
        <p:pic>
          <p:nvPicPr>
            <p:cNvPr id="20" name="Picture 19"/>
            <p:cNvPicPr/>
            <p:nvPr/>
          </p:nvPicPr>
          <p:blipFill>
            <a:blip r:embed="rId8" cstate="email"/>
            <a:srcRect/>
            <a:stretch>
              <a:fillRect/>
            </a:stretch>
          </p:blipFill>
          <p:spPr bwMode="auto">
            <a:xfrm rot="2230838">
              <a:off x="3768148" y="966598"/>
              <a:ext cx="1902520" cy="2471592"/>
            </a:xfrm>
            <a:prstGeom prst="rect">
              <a:avLst/>
            </a:prstGeom>
            <a:ln>
              <a:noFill/>
            </a:ln>
            <a:effectLst>
              <a:outerShdw blurRad="292100" dist="139700" dir="2700000" algn="tl" rotWithShape="0">
                <a:srgbClr val="333333">
                  <a:alpha val="65000"/>
                </a:srgbClr>
              </a:outerShdw>
            </a:effectLst>
          </p:spPr>
        </p:pic>
      </p:grpSp>
      <p:pic>
        <p:nvPicPr>
          <p:cNvPr id="21" name="Picture 2"/>
          <p:cNvPicPr>
            <a:picLocks noChangeAspect="1" noChangeArrowheads="1"/>
          </p:cNvPicPr>
          <p:nvPr/>
        </p:nvPicPr>
        <p:blipFill>
          <a:blip r:embed="rId10"/>
          <a:srcRect/>
          <a:stretch>
            <a:fillRect/>
          </a:stretch>
        </p:blipFill>
        <p:spPr bwMode="auto">
          <a:xfrm>
            <a:off x="1978429" y="3948933"/>
            <a:ext cx="2053543" cy="2653510"/>
          </a:xfrm>
          <a:prstGeom prst="rect">
            <a:avLst/>
          </a:prstGeom>
          <a:noFill/>
          <a:ln w="9525">
            <a:noFill/>
            <a:miter lim="800000"/>
            <a:headEnd/>
            <a:tailEnd/>
          </a:ln>
        </p:spPr>
      </p:pic>
      <p:pic>
        <p:nvPicPr>
          <p:cNvPr id="31" name="Picture 2"/>
          <p:cNvPicPr>
            <a:picLocks noChangeAspect="1" noChangeArrowheads="1"/>
          </p:cNvPicPr>
          <p:nvPr/>
        </p:nvPicPr>
        <p:blipFill>
          <a:blip r:embed="rId11"/>
          <a:srcRect/>
          <a:stretch>
            <a:fillRect/>
          </a:stretch>
        </p:blipFill>
        <p:spPr bwMode="auto">
          <a:xfrm>
            <a:off x="457200" y="1600200"/>
            <a:ext cx="1583949" cy="2040775"/>
          </a:xfrm>
          <a:prstGeom prst="rect">
            <a:avLst/>
          </a:prstGeom>
          <a:noFill/>
          <a:ln w="9525">
            <a:noFill/>
            <a:miter lim="800000"/>
            <a:headEnd/>
            <a:tailEnd/>
          </a:ln>
        </p:spPr>
      </p:pic>
      <p:pic>
        <p:nvPicPr>
          <p:cNvPr id="33" name="Picture 2"/>
          <p:cNvPicPr>
            <a:picLocks noChangeAspect="1" noChangeArrowheads="1"/>
          </p:cNvPicPr>
          <p:nvPr/>
        </p:nvPicPr>
        <p:blipFill>
          <a:blip r:embed="rId12"/>
          <a:srcRect t="14006"/>
          <a:stretch>
            <a:fillRect/>
          </a:stretch>
        </p:blipFill>
        <p:spPr bwMode="auto">
          <a:xfrm>
            <a:off x="457200" y="3422700"/>
            <a:ext cx="1788737" cy="234824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s-MX" sz="3600" dirty="0" smtClean="0">
                <a:latin typeface="Arial Narrow" pitchFamily="34" charset="0"/>
                <a:hlinkClick r:id="rId2"/>
              </a:rPr>
              <a:t>www.comprasresponsables.org</a:t>
            </a:r>
            <a:r>
              <a:rPr lang="es-MX" sz="3600" dirty="0" smtClean="0">
                <a:latin typeface="Arial Narrow" pitchFamily="34" charset="0"/>
              </a:rPr>
              <a:t> </a:t>
            </a:r>
            <a:endParaRPr lang="es-MX" sz="3600" dirty="0">
              <a:latin typeface="Arial Narrow" pitchFamily="34" charset="0"/>
            </a:endParaRPr>
          </a:p>
        </p:txBody>
      </p:sp>
      <p:pic>
        <p:nvPicPr>
          <p:cNvPr id="151554" name="Picture 2"/>
          <p:cNvPicPr>
            <a:picLocks noChangeAspect="1" noChangeArrowheads="1"/>
          </p:cNvPicPr>
          <p:nvPr/>
        </p:nvPicPr>
        <p:blipFill>
          <a:blip r:embed="rId3"/>
          <a:srcRect/>
          <a:stretch>
            <a:fillRect/>
          </a:stretch>
        </p:blipFill>
        <p:spPr bwMode="auto">
          <a:xfrm>
            <a:off x="0" y="1676400"/>
            <a:ext cx="9144000" cy="5014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71" y="781068"/>
            <a:ext cx="7910120" cy="2308324"/>
          </a:xfrm>
          <a:prstGeom prst="rect">
            <a:avLst/>
          </a:prstGeom>
        </p:spPr>
        <p:txBody>
          <a:bodyPr wrap="square">
            <a:spAutoFit/>
          </a:bodyPr>
          <a:lstStyle/>
          <a:p>
            <a:r>
              <a:rPr lang="es-CR" sz="2400" dirty="0" smtClean="0">
                <a:latin typeface="Arial Narrow" pitchFamily="34" charset="0"/>
              </a:rPr>
              <a:t>Presentar una </a:t>
            </a:r>
            <a:r>
              <a:rPr lang="es-ES" sz="2400" dirty="0" smtClean="0">
                <a:latin typeface="Arial Narrow" pitchFamily="34" charset="0"/>
              </a:rPr>
              <a:t>estrategia que permita fomentar el acceso y participación de las PYMES en las compras públicas sostenibles en la región, particularmente considerando la inclusión de criterios ambientales, de modo que no solo se minimice el impacto de la compra sino también fomentar la mejora en el desempeño ambiental de estas empresas.</a:t>
            </a:r>
            <a:endParaRPr lang="es-MX" sz="2400" dirty="0">
              <a:latin typeface="Arial Narrow" pitchFamily="34" charset="0"/>
            </a:endParaRPr>
          </a:p>
        </p:txBody>
      </p:sp>
      <p:sp>
        <p:nvSpPr>
          <p:cNvPr id="3" name="Title 1"/>
          <p:cNvSpPr txBox="1">
            <a:spLocks/>
          </p:cNvSpPr>
          <p:nvPr/>
        </p:nvSpPr>
        <p:spPr>
          <a:xfrm>
            <a:off x="0" y="7876"/>
            <a:ext cx="9144000" cy="550264"/>
          </a:xfrm>
          <a:prstGeom prst="rect">
            <a:avLst/>
          </a:prstGeom>
          <a:solidFill>
            <a:schemeClr val="accent5">
              <a:lumMod val="50000"/>
            </a:schemeClr>
          </a:solidFill>
        </p:spPr>
        <p:txBody>
          <a:bodyPr rtlCol="0">
            <a:normAutofit fontScale="97500" lnSpcReduction="10000"/>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MX" sz="3200" noProof="0" dirty="0" smtClean="0">
                <a:solidFill>
                  <a:schemeClr val="bg1"/>
                </a:solidFill>
                <a:latin typeface="Arial Narrow" pitchFamily="34" charset="0"/>
                <a:cs typeface="ＭＳ Ｐゴシック" charset="-128"/>
              </a:rPr>
              <a:t>Objetivo</a:t>
            </a:r>
            <a:endParaRPr kumimoji="0" lang="es-MX" sz="3200" b="0" i="0" u="none" strike="noStrike" kern="1200" cap="none" spc="0" normalizeH="0" baseline="0" noProof="0" dirty="0">
              <a:ln>
                <a:noFill/>
              </a:ln>
              <a:solidFill>
                <a:schemeClr val="bg1"/>
              </a:solidFill>
              <a:effectLst/>
              <a:uLnTx/>
              <a:uFillTx/>
              <a:latin typeface="Arial Narrow" pitchFamily="34" charset="0"/>
              <a:cs typeface="ＭＳ Ｐゴシック" charset="-128"/>
            </a:endParaRPr>
          </a:p>
        </p:txBody>
      </p:sp>
      <p:graphicFrame>
        <p:nvGraphicFramePr>
          <p:cNvPr id="6" name="Diagram 5"/>
          <p:cNvGraphicFramePr/>
          <p:nvPr/>
        </p:nvGraphicFramePr>
        <p:xfrm>
          <a:off x="4139820" y="3562066"/>
          <a:ext cx="4494663" cy="2402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srcRect/>
          <a:stretch>
            <a:fillRect/>
          </a:stretch>
        </p:blipFill>
        <p:spPr bwMode="auto">
          <a:xfrm>
            <a:off x="171521" y="3047085"/>
            <a:ext cx="3062998" cy="38518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323528" y="993552"/>
            <a:ext cx="5660652" cy="4896544"/>
          </a:xfrm>
          <a:prstGeom prst="ellipse">
            <a:avLst/>
          </a:prstGeom>
          <a:solidFill>
            <a:srgbClr val="CCCC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a:latin typeface="Arial Narrow" pitchFamily="34" charset="0"/>
              <a:cs typeface="Times New Roman" pitchFamily="18" charset="0"/>
            </a:endParaRPr>
          </a:p>
        </p:txBody>
      </p:sp>
      <p:sp>
        <p:nvSpPr>
          <p:cNvPr id="13" name="Oval 12"/>
          <p:cNvSpPr/>
          <p:nvPr/>
        </p:nvSpPr>
        <p:spPr>
          <a:xfrm>
            <a:off x="3231828" y="993552"/>
            <a:ext cx="5660652" cy="4896544"/>
          </a:xfrm>
          <a:prstGeom prst="ellipse">
            <a:avLst/>
          </a:prstGeom>
          <a:solidFill>
            <a:srgbClr val="62E434">
              <a:alpha val="62353"/>
            </a:srgbClr>
          </a:solid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sz="2000">
              <a:latin typeface="Arial Narrow" pitchFamily="34" charset="0"/>
              <a:cs typeface="Times New Roman" pitchFamily="18" charset="0"/>
            </a:endParaRPr>
          </a:p>
        </p:txBody>
      </p:sp>
      <p:sp>
        <p:nvSpPr>
          <p:cNvPr id="14" name="TextBox 5"/>
          <p:cNvSpPr txBox="1">
            <a:spLocks noChangeArrowheads="1"/>
          </p:cNvSpPr>
          <p:nvPr/>
        </p:nvSpPr>
        <p:spPr bwMode="auto">
          <a:xfrm>
            <a:off x="3779912" y="2810589"/>
            <a:ext cx="1872208" cy="2431435"/>
          </a:xfrm>
          <a:prstGeom prst="rect">
            <a:avLst/>
          </a:prstGeom>
          <a:noFill/>
          <a:ln w="9525">
            <a:noFill/>
            <a:miter lim="800000"/>
            <a:headEnd/>
            <a:tailEnd/>
          </a:ln>
        </p:spPr>
        <p:txBody>
          <a:bodyPr wrap="square">
            <a:spAutoFit/>
          </a:bodyPr>
          <a:lstStyle/>
          <a:p>
            <a:pPr algn="ctr"/>
            <a:r>
              <a:rPr lang="es-ES_tradnl" sz="1900" b="1" u="sng" dirty="0" smtClean="0">
                <a:latin typeface="Arial Narrow" pitchFamily="34" charset="0"/>
                <a:cs typeface="Times New Roman" pitchFamily="18" charset="0"/>
              </a:rPr>
              <a:t>Condiciones laborales</a:t>
            </a:r>
            <a:r>
              <a:rPr lang="es-ES_tradnl" sz="1900" dirty="0" smtClean="0">
                <a:latin typeface="Arial Narrow" pitchFamily="34" charset="0"/>
                <a:cs typeface="Times New Roman" pitchFamily="18" charset="0"/>
              </a:rPr>
              <a:t>: seguro social, salud </a:t>
            </a:r>
            <a:r>
              <a:rPr lang="es-ES_tradnl" sz="1900" dirty="0">
                <a:latin typeface="Arial Narrow" pitchFamily="34" charset="0"/>
                <a:cs typeface="Times New Roman" pitchFamily="18" charset="0"/>
              </a:rPr>
              <a:t>y </a:t>
            </a:r>
            <a:r>
              <a:rPr lang="es-ES_tradnl" sz="1900" dirty="0" smtClean="0">
                <a:latin typeface="Arial Narrow" pitchFamily="34" charset="0"/>
                <a:cs typeface="Times New Roman" pitchFamily="18" charset="0"/>
              </a:rPr>
              <a:t>seguridad </a:t>
            </a:r>
            <a:r>
              <a:rPr lang="es-ES_tradnl" sz="1900" dirty="0">
                <a:latin typeface="Arial Narrow" pitchFamily="34" charset="0"/>
                <a:cs typeface="Times New Roman" pitchFamily="18" charset="0"/>
              </a:rPr>
              <a:t>ocupacional, pago a tiempo, salario mínimo</a:t>
            </a:r>
            <a:r>
              <a:rPr lang="es-ES_tradnl" sz="1900" dirty="0" smtClean="0">
                <a:latin typeface="Arial Narrow" pitchFamily="34" charset="0"/>
                <a:cs typeface="Times New Roman" pitchFamily="18" charset="0"/>
              </a:rPr>
              <a:t>, entre otros.</a:t>
            </a:r>
            <a:endParaRPr lang="es-MX" sz="1900" dirty="0">
              <a:latin typeface="Arial Narrow" pitchFamily="34" charset="0"/>
              <a:cs typeface="Times New Roman" pitchFamily="18" charset="0"/>
            </a:endParaRPr>
          </a:p>
        </p:txBody>
      </p:sp>
      <p:sp>
        <p:nvSpPr>
          <p:cNvPr id="15" name="TextBox 6"/>
          <p:cNvSpPr txBox="1">
            <a:spLocks noChangeArrowheads="1"/>
          </p:cNvSpPr>
          <p:nvPr/>
        </p:nvSpPr>
        <p:spPr bwMode="auto">
          <a:xfrm>
            <a:off x="5294685" y="5381684"/>
            <a:ext cx="3797706" cy="523220"/>
          </a:xfrm>
          <a:prstGeom prst="rect">
            <a:avLst/>
          </a:prstGeom>
          <a:noFill/>
          <a:ln w="9525">
            <a:noFill/>
            <a:miter lim="800000"/>
            <a:headEnd/>
            <a:tailEnd/>
          </a:ln>
        </p:spPr>
        <p:txBody>
          <a:bodyPr wrap="none">
            <a:spAutoFit/>
          </a:bodyPr>
          <a:lstStyle/>
          <a:p>
            <a:r>
              <a:rPr lang="es-ES_tradnl" sz="2800" b="1" dirty="0">
                <a:latin typeface="Arial Narrow" pitchFamily="34" charset="0"/>
                <a:cs typeface="Times New Roman" pitchFamily="18" charset="0"/>
              </a:rPr>
              <a:t>Compras Públicas Verdes</a:t>
            </a:r>
            <a:endParaRPr lang="es-MX" sz="2800" b="1" dirty="0">
              <a:latin typeface="Arial Narrow" pitchFamily="34" charset="0"/>
              <a:cs typeface="Times New Roman" pitchFamily="18" charset="0"/>
            </a:endParaRPr>
          </a:p>
        </p:txBody>
      </p:sp>
      <p:sp>
        <p:nvSpPr>
          <p:cNvPr id="16" name="TextBox 7"/>
          <p:cNvSpPr txBox="1">
            <a:spLocks noChangeArrowheads="1"/>
          </p:cNvSpPr>
          <p:nvPr/>
        </p:nvSpPr>
        <p:spPr bwMode="auto">
          <a:xfrm>
            <a:off x="611560" y="5381684"/>
            <a:ext cx="4027064" cy="523220"/>
          </a:xfrm>
          <a:prstGeom prst="rect">
            <a:avLst/>
          </a:prstGeom>
          <a:noFill/>
          <a:ln w="9525">
            <a:noFill/>
            <a:miter lim="800000"/>
            <a:headEnd/>
            <a:tailEnd/>
          </a:ln>
        </p:spPr>
        <p:txBody>
          <a:bodyPr wrap="none">
            <a:spAutoFit/>
          </a:bodyPr>
          <a:lstStyle/>
          <a:p>
            <a:r>
              <a:rPr lang="es-ES_tradnl" sz="2800" b="1" dirty="0">
                <a:latin typeface="Arial Narrow" pitchFamily="34" charset="0"/>
                <a:cs typeface="Times New Roman" pitchFamily="18" charset="0"/>
              </a:rPr>
              <a:t>Compras Públicas Sociales</a:t>
            </a:r>
            <a:endParaRPr lang="es-MX" sz="2800" b="1" dirty="0">
              <a:latin typeface="Arial Narrow" pitchFamily="34" charset="0"/>
              <a:cs typeface="Times New Roman" pitchFamily="18" charset="0"/>
            </a:endParaRPr>
          </a:p>
        </p:txBody>
      </p:sp>
      <p:sp>
        <p:nvSpPr>
          <p:cNvPr id="17" name="Rectangle 8"/>
          <p:cNvSpPr>
            <a:spLocks noChangeArrowheads="1"/>
          </p:cNvSpPr>
          <p:nvPr/>
        </p:nvSpPr>
        <p:spPr bwMode="auto">
          <a:xfrm>
            <a:off x="5996756" y="1780698"/>
            <a:ext cx="2679700" cy="3600986"/>
          </a:xfrm>
          <a:prstGeom prst="rect">
            <a:avLst/>
          </a:prstGeom>
          <a:noFill/>
          <a:ln w="9525">
            <a:noFill/>
            <a:miter lim="800000"/>
            <a:headEnd/>
            <a:tailEnd/>
          </a:ln>
        </p:spPr>
        <p:txBody>
          <a:bodyPr wrap="square">
            <a:spAutoFit/>
          </a:bodyPr>
          <a:lstStyle/>
          <a:p>
            <a:pPr eaLnBrk="0" hangingPunct="0"/>
            <a:r>
              <a:rPr lang="es-MX" sz="1900" b="1" u="sng" dirty="0">
                <a:latin typeface="Arial Narrow" pitchFamily="34" charset="0"/>
                <a:cs typeface="Times New Roman" pitchFamily="18" charset="0"/>
              </a:rPr>
              <a:t>Minimización de </a:t>
            </a:r>
            <a:r>
              <a:rPr lang="es-MX" sz="1900" b="1" u="sng" dirty="0" smtClean="0">
                <a:latin typeface="Arial Narrow" pitchFamily="34" charset="0"/>
                <a:cs typeface="Times New Roman" pitchFamily="18" charset="0"/>
              </a:rPr>
              <a:t>impacto ambiental </a:t>
            </a:r>
            <a:r>
              <a:rPr lang="es-MX" sz="1900" dirty="0" smtClean="0">
                <a:latin typeface="Arial Narrow" pitchFamily="34" charset="0"/>
                <a:cs typeface="Times New Roman" pitchFamily="18" charset="0"/>
              </a:rPr>
              <a:t>en el ciclo </a:t>
            </a:r>
            <a:r>
              <a:rPr lang="es-MX" sz="1900" dirty="0">
                <a:latin typeface="Arial Narrow" pitchFamily="34" charset="0"/>
                <a:cs typeface="Times New Roman" pitchFamily="18" charset="0"/>
              </a:rPr>
              <a:t>de vida del </a:t>
            </a:r>
            <a:r>
              <a:rPr lang="es-MX" sz="1900" dirty="0" smtClean="0">
                <a:latin typeface="Arial Narrow" pitchFamily="34" charset="0"/>
                <a:cs typeface="Times New Roman" pitchFamily="18" charset="0"/>
              </a:rPr>
              <a:t>bien/servicio: menos residuos</a:t>
            </a:r>
            <a:r>
              <a:rPr lang="es-MX" sz="1900" dirty="0">
                <a:latin typeface="Arial Narrow" pitchFamily="34" charset="0"/>
                <a:cs typeface="Times New Roman" pitchFamily="18" charset="0"/>
              </a:rPr>
              <a:t>, </a:t>
            </a:r>
            <a:r>
              <a:rPr lang="es-MX" sz="1900" dirty="0" smtClean="0">
                <a:latin typeface="Arial Narrow" pitchFamily="34" charset="0"/>
                <a:cs typeface="Times New Roman" pitchFamily="18" charset="0"/>
              </a:rPr>
              <a:t>menos consumo</a:t>
            </a:r>
            <a:r>
              <a:rPr lang="es-MX" sz="1900" dirty="0">
                <a:latin typeface="Arial Narrow" pitchFamily="34" charset="0"/>
                <a:cs typeface="Times New Roman" pitchFamily="18" charset="0"/>
              </a:rPr>
              <a:t>, </a:t>
            </a:r>
            <a:r>
              <a:rPr lang="es-MX" sz="1900" dirty="0" smtClean="0">
                <a:latin typeface="Arial Narrow" pitchFamily="34" charset="0"/>
                <a:cs typeface="Times New Roman" pitchFamily="18" charset="0"/>
              </a:rPr>
              <a:t>alternativas </a:t>
            </a:r>
            <a:r>
              <a:rPr lang="es-MX" sz="1900" dirty="0">
                <a:latin typeface="Arial Narrow" pitchFamily="34" charset="0"/>
                <a:cs typeface="Times New Roman" pitchFamily="18" charset="0"/>
              </a:rPr>
              <a:t>realizadas con productos reciclados o que provengan de recursos renovables gestionados de forma sostenible, </a:t>
            </a:r>
            <a:endParaRPr lang="es-MX" sz="1900" dirty="0" smtClean="0">
              <a:latin typeface="Arial Narrow" pitchFamily="34" charset="0"/>
              <a:cs typeface="Times New Roman" pitchFamily="18" charset="0"/>
            </a:endParaRPr>
          </a:p>
          <a:p>
            <a:pPr eaLnBrk="0" hangingPunct="0"/>
            <a:r>
              <a:rPr lang="es-MX" sz="1900" dirty="0" smtClean="0">
                <a:latin typeface="Arial Narrow" pitchFamily="34" charset="0"/>
                <a:cs typeface="Times New Roman" pitchFamily="18" charset="0"/>
              </a:rPr>
              <a:t>entre </a:t>
            </a:r>
            <a:r>
              <a:rPr lang="es-MX" sz="1900" dirty="0">
                <a:latin typeface="Arial Narrow" pitchFamily="34" charset="0"/>
                <a:cs typeface="Times New Roman" pitchFamily="18" charset="0"/>
              </a:rPr>
              <a:t>otros.</a:t>
            </a:r>
          </a:p>
          <a:p>
            <a:pPr eaLnBrk="0" hangingPunct="0"/>
            <a:endParaRPr lang="es-ES" sz="1900" dirty="0">
              <a:latin typeface="Arial Narrow" pitchFamily="34" charset="0"/>
              <a:cs typeface="Times New Roman" pitchFamily="18" charset="0"/>
            </a:endParaRPr>
          </a:p>
        </p:txBody>
      </p:sp>
      <p:sp>
        <p:nvSpPr>
          <p:cNvPr id="18" name="Rectangle 9"/>
          <p:cNvSpPr>
            <a:spLocks noChangeArrowheads="1"/>
          </p:cNvSpPr>
          <p:nvPr/>
        </p:nvSpPr>
        <p:spPr bwMode="auto">
          <a:xfrm>
            <a:off x="562248" y="2347183"/>
            <a:ext cx="2641600" cy="2246769"/>
          </a:xfrm>
          <a:prstGeom prst="rect">
            <a:avLst/>
          </a:prstGeom>
          <a:noFill/>
          <a:ln w="9525">
            <a:noFill/>
            <a:miter lim="800000"/>
            <a:headEnd/>
            <a:tailEnd/>
          </a:ln>
        </p:spPr>
        <p:txBody>
          <a:bodyPr wrap="square">
            <a:spAutoFit/>
          </a:bodyPr>
          <a:lstStyle/>
          <a:p>
            <a:pPr eaLnBrk="0" hangingPunct="0">
              <a:buFont typeface="Symbol" pitchFamily="18" charset="2"/>
              <a:buNone/>
            </a:pPr>
            <a:r>
              <a:rPr lang="es-MX" sz="2000" b="1" u="sng" dirty="0" smtClean="0">
                <a:latin typeface="Arial Narrow" pitchFamily="34" charset="0"/>
                <a:cs typeface="Times New Roman" pitchFamily="18" charset="0"/>
              </a:rPr>
              <a:t>Retorno social</a:t>
            </a:r>
            <a:r>
              <a:rPr lang="es-MX" sz="2000" dirty="0" smtClean="0">
                <a:latin typeface="Arial Narrow" pitchFamily="34" charset="0"/>
                <a:cs typeface="Times New Roman" pitchFamily="18" charset="0"/>
              </a:rPr>
              <a:t>: </a:t>
            </a:r>
          </a:p>
          <a:p>
            <a:pPr eaLnBrk="0" hangingPunct="0">
              <a:buFont typeface="Symbol" pitchFamily="18" charset="2"/>
              <a:buNone/>
            </a:pPr>
            <a:r>
              <a:rPr lang="es-MX" sz="2000" dirty="0" smtClean="0">
                <a:latin typeface="Arial Narrow" pitchFamily="34" charset="0"/>
                <a:cs typeface="Times New Roman" pitchFamily="18" charset="0"/>
              </a:rPr>
              <a:t>Fomento </a:t>
            </a:r>
            <a:r>
              <a:rPr lang="es-MX" sz="2000" dirty="0">
                <a:latin typeface="Arial Narrow" pitchFamily="34" charset="0"/>
                <a:cs typeface="Times New Roman" pitchFamily="18" charset="0"/>
              </a:rPr>
              <a:t>de la inserción socio laboral de personas en riesgo de exclusión, igualdad </a:t>
            </a:r>
            <a:r>
              <a:rPr lang="es-MX" sz="2000" dirty="0" smtClean="0">
                <a:latin typeface="Arial Narrow" pitchFamily="34" charset="0"/>
                <a:cs typeface="Times New Roman" pitchFamily="18" charset="0"/>
              </a:rPr>
              <a:t>de oportunidades</a:t>
            </a:r>
            <a:r>
              <a:rPr lang="es-MX" sz="2000" dirty="0">
                <a:latin typeface="Arial Narrow" pitchFamily="34" charset="0"/>
                <a:cs typeface="Times New Roman" pitchFamily="18" charset="0"/>
              </a:rPr>
              <a:t>, apoyo a PYME, entre otros</a:t>
            </a:r>
            <a:endParaRPr lang="es-ES" sz="2000" dirty="0">
              <a:latin typeface="Arial Narrow" pitchFamily="34" charset="0"/>
              <a:cs typeface="Times New Roman" pitchFamily="18" charset="0"/>
            </a:endParaRPr>
          </a:p>
        </p:txBody>
      </p:sp>
      <p:sp>
        <p:nvSpPr>
          <p:cNvPr id="20" name="TextBox 5"/>
          <p:cNvSpPr txBox="1">
            <a:spLocks noChangeArrowheads="1"/>
          </p:cNvSpPr>
          <p:nvPr/>
        </p:nvSpPr>
        <p:spPr bwMode="auto">
          <a:xfrm>
            <a:off x="3794902" y="1698642"/>
            <a:ext cx="1690687" cy="677108"/>
          </a:xfrm>
          <a:prstGeom prst="rect">
            <a:avLst/>
          </a:prstGeom>
          <a:noFill/>
          <a:ln w="9525">
            <a:noFill/>
            <a:miter lim="800000"/>
            <a:headEnd/>
            <a:tailEnd/>
          </a:ln>
        </p:spPr>
        <p:txBody>
          <a:bodyPr wrap="square">
            <a:spAutoFit/>
          </a:bodyPr>
          <a:lstStyle/>
          <a:p>
            <a:pPr algn="ctr"/>
            <a:r>
              <a:rPr lang="es-ES_tradnl" sz="1900" b="1" u="sng" dirty="0" smtClean="0">
                <a:latin typeface="Arial Narrow" pitchFamily="34" charset="0"/>
                <a:cs typeface="Times New Roman" pitchFamily="18" charset="0"/>
              </a:rPr>
              <a:t>Mejor valor por el dinero</a:t>
            </a:r>
            <a:endParaRPr lang="es-MX" sz="1900" dirty="0">
              <a:latin typeface="Arial Narrow" pitchFamily="34" charset="0"/>
              <a:cs typeface="Times New Roman" pitchFamily="18" charset="0"/>
            </a:endParaRPr>
          </a:p>
        </p:txBody>
      </p:sp>
      <p:sp>
        <p:nvSpPr>
          <p:cNvPr id="21" name="TextBox 20"/>
          <p:cNvSpPr txBox="1"/>
          <p:nvPr/>
        </p:nvSpPr>
        <p:spPr>
          <a:xfrm>
            <a:off x="1333856" y="223776"/>
            <a:ext cx="6894836" cy="830997"/>
          </a:xfrm>
          <a:prstGeom prst="rect">
            <a:avLst/>
          </a:prstGeom>
          <a:noFill/>
        </p:spPr>
        <p:txBody>
          <a:bodyPr wrap="none" rtlCol="0">
            <a:spAutoFit/>
          </a:bodyPr>
          <a:lstStyle/>
          <a:p>
            <a:r>
              <a:rPr lang="es-MX" sz="4800" dirty="0" smtClean="0">
                <a:latin typeface="Arial Narrow" pitchFamily="34" charset="0"/>
              </a:rPr>
              <a:t>Compras públicas sostenibles</a:t>
            </a:r>
            <a:endParaRPr lang="es-MX" sz="4800" dirty="0">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71" y="815067"/>
            <a:ext cx="5872349" cy="2308324"/>
          </a:xfrm>
          <a:prstGeom prst="rect">
            <a:avLst/>
          </a:prstGeom>
        </p:spPr>
        <p:txBody>
          <a:bodyPr wrap="square">
            <a:spAutoFit/>
          </a:bodyPr>
          <a:lstStyle/>
          <a:p>
            <a:pPr>
              <a:buFont typeface="Arial" pitchFamily="34" charset="0"/>
              <a:buChar char="•"/>
            </a:pPr>
            <a:r>
              <a:rPr lang="es-CR" sz="2400" dirty="0" smtClean="0">
                <a:latin typeface="Arial Narrow" pitchFamily="34" charset="0"/>
              </a:rPr>
              <a:t> Por la cantidad de empresas que representan: más del 90% del tejido empresarial en Latinoamérica </a:t>
            </a:r>
          </a:p>
          <a:p>
            <a:pPr>
              <a:buFont typeface="Arial" pitchFamily="34" charset="0"/>
              <a:buChar char="•"/>
            </a:pPr>
            <a:endParaRPr lang="es-CR" sz="2400" dirty="0" smtClean="0">
              <a:latin typeface="Arial Narrow" pitchFamily="34" charset="0"/>
            </a:endParaRPr>
          </a:p>
          <a:p>
            <a:pPr>
              <a:buFont typeface="Arial" pitchFamily="34" charset="0"/>
              <a:buChar char="•"/>
            </a:pPr>
            <a:r>
              <a:rPr lang="es-CR" sz="2400" dirty="0" smtClean="0">
                <a:latin typeface="Arial Narrow" pitchFamily="34" charset="0"/>
              </a:rPr>
              <a:t> Por su considerable aporte en la generación de empleo: casi el 47% del empleo</a:t>
            </a:r>
            <a:endParaRPr lang="es-MX" sz="2400" dirty="0">
              <a:latin typeface="Arial Narrow" pitchFamily="34" charset="0"/>
            </a:endParaRPr>
          </a:p>
        </p:txBody>
      </p:sp>
      <p:sp>
        <p:nvSpPr>
          <p:cNvPr id="3" name="Title 1"/>
          <p:cNvSpPr txBox="1">
            <a:spLocks/>
          </p:cNvSpPr>
          <p:nvPr/>
        </p:nvSpPr>
        <p:spPr>
          <a:xfrm>
            <a:off x="0" y="7876"/>
            <a:ext cx="9144000" cy="550264"/>
          </a:xfrm>
          <a:prstGeom prst="rect">
            <a:avLst/>
          </a:prstGeom>
          <a:solidFill>
            <a:schemeClr val="accent5">
              <a:lumMod val="50000"/>
            </a:schemeClr>
          </a:solidFill>
        </p:spPr>
        <p:txBody>
          <a:bodyPr rtlCol="0">
            <a:normAutofit fontScale="97500" lnSpcReduction="10000"/>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s-MX" sz="3200" dirty="0" smtClean="0">
                <a:solidFill>
                  <a:schemeClr val="bg1"/>
                </a:solidFill>
                <a:latin typeface="Arial Narrow" pitchFamily="34" charset="0"/>
                <a:cs typeface="ＭＳ Ｐゴシック" charset="-128"/>
              </a:rPr>
              <a:t>¿Por qué las MIPYMES son importantes?</a:t>
            </a:r>
            <a:endParaRPr kumimoji="0" lang="es-MX" sz="3200" b="0" i="0" u="none" strike="noStrike" kern="1200" cap="none" spc="0" normalizeH="0" baseline="0" noProof="0" dirty="0">
              <a:ln>
                <a:noFill/>
              </a:ln>
              <a:solidFill>
                <a:schemeClr val="bg1"/>
              </a:solidFill>
              <a:effectLst/>
              <a:uLnTx/>
              <a:uFillTx/>
              <a:latin typeface="Arial Narrow" pitchFamily="34" charset="0"/>
              <a:cs typeface="ＭＳ Ｐゴシック" charset="-128"/>
            </a:endParaRPr>
          </a:p>
        </p:txBody>
      </p:sp>
      <p:pic>
        <p:nvPicPr>
          <p:cNvPr id="32773" name="Picture 5" descr="C:\Users\aguilasy\AppData\Local\Microsoft\Windows\Temporary Internet Files\Content.IE5\X4724VPB\workers[1].gif"/>
          <p:cNvPicPr>
            <a:picLocks noChangeAspect="1" noChangeArrowheads="1"/>
          </p:cNvPicPr>
          <p:nvPr/>
        </p:nvPicPr>
        <p:blipFill>
          <a:blip r:embed="rId2"/>
          <a:srcRect/>
          <a:stretch>
            <a:fillRect/>
          </a:stretch>
        </p:blipFill>
        <p:spPr bwMode="auto">
          <a:xfrm>
            <a:off x="6000760" y="1136122"/>
            <a:ext cx="2766858" cy="1810503"/>
          </a:xfrm>
          <a:prstGeom prst="rect">
            <a:avLst/>
          </a:prstGeom>
          <a:noFill/>
        </p:spPr>
      </p:pic>
      <p:sp>
        <p:nvSpPr>
          <p:cNvPr id="6" name="Rectangle 5"/>
          <p:cNvSpPr/>
          <p:nvPr/>
        </p:nvSpPr>
        <p:spPr>
          <a:xfrm>
            <a:off x="968991" y="4611231"/>
            <a:ext cx="8044287" cy="1569660"/>
          </a:xfrm>
          <a:prstGeom prst="rect">
            <a:avLst/>
          </a:prstGeom>
        </p:spPr>
        <p:txBody>
          <a:bodyPr wrap="square">
            <a:spAutoFit/>
          </a:bodyPr>
          <a:lstStyle/>
          <a:p>
            <a:pPr algn="r"/>
            <a:r>
              <a:rPr lang="es-ES_tradnl" sz="2400" dirty="0" smtClean="0">
                <a:latin typeface="Arial Narrow" pitchFamily="34" charset="0"/>
              </a:rPr>
              <a:t>Una de las grandes debilidades en cuanto a gestión ambiental en América Latina y el Caribe es el comportamiento y la capacidad de asumir compromisos en sus sectores productivos, específicamente en las MIPYMES.  </a:t>
            </a:r>
            <a:endParaRPr lang="es-MX" sz="2400" dirty="0" smtClean="0">
              <a:latin typeface="Arial Narrow" pitchFamily="34" charset="0"/>
            </a:endParaRPr>
          </a:p>
        </p:txBody>
      </p:sp>
      <p:pic>
        <p:nvPicPr>
          <p:cNvPr id="1028" name="Picture 4" descr="C:\Users\aguilasy\AppData\Local\Microsoft\Windows\Temporary Internet Files\Content.IE5\X4724VPB\problemas[1].jpg"/>
          <p:cNvPicPr>
            <a:picLocks noChangeAspect="1" noChangeArrowheads="1"/>
          </p:cNvPicPr>
          <p:nvPr/>
        </p:nvPicPr>
        <p:blipFill>
          <a:blip r:embed="rId3"/>
          <a:srcRect l="13220" r="14581"/>
          <a:stretch>
            <a:fillRect/>
          </a:stretch>
        </p:blipFill>
        <p:spPr bwMode="auto">
          <a:xfrm>
            <a:off x="286605" y="4248713"/>
            <a:ext cx="1142995" cy="11890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0362" y="1789610"/>
            <a:ext cx="6004928" cy="1938992"/>
          </a:xfrm>
          <a:prstGeom prst="rect">
            <a:avLst/>
          </a:prstGeom>
          <a:noFill/>
        </p:spPr>
        <p:txBody>
          <a:bodyPr wrap="square" rtlCol="0">
            <a:spAutoFit/>
          </a:bodyPr>
          <a:lstStyle/>
          <a:p>
            <a:pPr>
              <a:buFont typeface="Arial" pitchFamily="34" charset="0"/>
              <a:buChar char="•"/>
            </a:pPr>
            <a:r>
              <a:rPr lang="es-ES" sz="2000" dirty="0" smtClean="0">
                <a:latin typeface="Arial Narrow" pitchFamily="34" charset="0"/>
              </a:rPr>
              <a:t> Incumplimientos legales (tanto problemas con las Autoridades como con las comunidades en las cuales operan).</a:t>
            </a:r>
          </a:p>
          <a:p>
            <a:pPr>
              <a:buFont typeface="Arial" pitchFamily="34" charset="0"/>
              <a:buChar char="•"/>
            </a:pPr>
            <a:endParaRPr lang="es-ES" sz="2000" dirty="0" smtClean="0">
              <a:latin typeface="Arial Narrow" pitchFamily="34" charset="0"/>
            </a:endParaRPr>
          </a:p>
          <a:p>
            <a:pPr>
              <a:buFont typeface="Arial" pitchFamily="34" charset="0"/>
              <a:buChar char="•"/>
            </a:pPr>
            <a:r>
              <a:rPr lang="es-ES" sz="2000" dirty="0" smtClean="0">
                <a:latin typeface="Arial Narrow" pitchFamily="34" charset="0"/>
              </a:rPr>
              <a:t> Mayores costos (por la generación de residuos y procesos no eficientes). </a:t>
            </a:r>
          </a:p>
          <a:p>
            <a:endParaRPr lang="es-ES" sz="2000" dirty="0" smtClean="0">
              <a:latin typeface="Arial Narrow" pitchFamily="34" charset="0"/>
            </a:endParaRPr>
          </a:p>
        </p:txBody>
      </p:sp>
      <p:pic>
        <p:nvPicPr>
          <p:cNvPr id="2050" name="Picture 2"/>
          <p:cNvPicPr>
            <a:picLocks noChangeAspect="1" noChangeArrowheads="1"/>
          </p:cNvPicPr>
          <p:nvPr/>
        </p:nvPicPr>
        <p:blipFill>
          <a:blip r:embed="rId3"/>
          <a:srcRect l="3316"/>
          <a:stretch>
            <a:fillRect/>
          </a:stretch>
        </p:blipFill>
        <p:spPr bwMode="auto">
          <a:xfrm>
            <a:off x="6157022" y="1036524"/>
            <a:ext cx="2934114" cy="3156392"/>
          </a:xfrm>
          <a:prstGeom prst="rect">
            <a:avLst/>
          </a:prstGeom>
          <a:noFill/>
          <a:ln w="9525">
            <a:noFill/>
            <a:miter lim="800000"/>
            <a:headEnd/>
            <a:tailEnd/>
          </a:ln>
        </p:spPr>
      </p:pic>
      <p:sp>
        <p:nvSpPr>
          <p:cNvPr id="22" name="Rectangle 21"/>
          <p:cNvSpPr/>
          <p:nvPr/>
        </p:nvSpPr>
        <p:spPr>
          <a:xfrm>
            <a:off x="126128" y="813274"/>
            <a:ext cx="6085486" cy="646331"/>
          </a:xfrm>
          <a:prstGeom prst="rect">
            <a:avLst/>
          </a:prstGeom>
        </p:spPr>
        <p:txBody>
          <a:bodyPr wrap="square">
            <a:spAutoFit/>
          </a:bodyPr>
          <a:lstStyle/>
          <a:p>
            <a:r>
              <a:rPr lang="es-ES" b="1" dirty="0" smtClean="0">
                <a:latin typeface="Arial Narrow" pitchFamily="34" charset="0"/>
              </a:rPr>
              <a:t>Riesgos a los que se exponen las empresas que no tienen un adecuado desempeño ambiental:</a:t>
            </a:r>
            <a:endParaRPr lang="es-MX" b="1" dirty="0">
              <a:latin typeface="Arial Narrow" pitchFamily="34" charset="0"/>
            </a:endParaRPr>
          </a:p>
        </p:txBody>
      </p:sp>
      <p:sp>
        <p:nvSpPr>
          <p:cNvPr id="23" name="Title 1"/>
          <p:cNvSpPr>
            <a:spLocks noGrp="1"/>
          </p:cNvSpPr>
          <p:nvPr>
            <p:ph type="ctrTitle"/>
          </p:nvPr>
        </p:nvSpPr>
        <p:spPr>
          <a:xfrm>
            <a:off x="0" y="7876"/>
            <a:ext cx="9144000" cy="550264"/>
          </a:xfrm>
          <a:solidFill>
            <a:schemeClr val="accent5">
              <a:lumMod val="50000"/>
            </a:schemeClr>
          </a:solidFill>
        </p:spPr>
        <p:txBody>
          <a:bodyPr rtlCol="0">
            <a:normAutofit fontScale="90000"/>
          </a:bodyPr>
          <a:lstStyle/>
          <a:p>
            <a:r>
              <a:rPr lang="es-MX" sz="3200" dirty="0" smtClean="0">
                <a:solidFill>
                  <a:schemeClr val="bg1"/>
                </a:solidFill>
                <a:latin typeface="Arial Narrow" pitchFamily="34" charset="0"/>
              </a:rPr>
              <a:t>Gestión ambiental y competitividad empresarial</a:t>
            </a:r>
            <a:endParaRPr lang="es-MX" sz="3200" dirty="0">
              <a:solidFill>
                <a:schemeClr val="bg1"/>
              </a:solidFill>
              <a:latin typeface="Arial Narrow" pitchFamily="34" charset="0"/>
            </a:endParaRPr>
          </a:p>
        </p:txBody>
      </p:sp>
      <p:pic>
        <p:nvPicPr>
          <p:cNvPr id="2052" name="Picture 4"/>
          <p:cNvPicPr>
            <a:picLocks noChangeAspect="1" noChangeArrowheads="1"/>
          </p:cNvPicPr>
          <p:nvPr/>
        </p:nvPicPr>
        <p:blipFill>
          <a:blip r:embed="rId4"/>
          <a:srcRect/>
          <a:stretch>
            <a:fillRect/>
          </a:stretch>
        </p:blipFill>
        <p:spPr bwMode="auto">
          <a:xfrm>
            <a:off x="110362" y="3594825"/>
            <a:ext cx="2787217" cy="3316101"/>
          </a:xfrm>
          <a:prstGeom prst="rect">
            <a:avLst/>
          </a:prstGeom>
          <a:noFill/>
          <a:ln w="9525">
            <a:noFill/>
            <a:miter lim="800000"/>
            <a:headEnd/>
            <a:tailEnd/>
          </a:ln>
        </p:spPr>
      </p:pic>
      <p:sp>
        <p:nvSpPr>
          <p:cNvPr id="2053" name="Rectangle 5"/>
          <p:cNvSpPr>
            <a:spLocks noChangeArrowheads="1"/>
          </p:cNvSpPr>
          <p:nvPr/>
        </p:nvSpPr>
        <p:spPr bwMode="auto">
          <a:xfrm>
            <a:off x="3040083" y="4999818"/>
            <a:ext cx="600932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a:r>
              <a:rPr kumimoji="0" lang="en-US" sz="16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businesses that have built sustainability into their core strategies achieve financial profitability that is significantly higher than that of their laggard peers—by between 18% and </a:t>
            </a:r>
            <a:r>
              <a:rPr lang="en-US" sz="1600" dirty="0" smtClean="0">
                <a:latin typeface="Arial Narrow" pitchFamily="34" charset="0"/>
                <a:ea typeface="Calibri" pitchFamily="34" charset="0"/>
                <a:cs typeface="Times New Roman" pitchFamily="18" charset="0"/>
              </a:rPr>
              <a:t>67%.” </a:t>
            </a:r>
            <a:r>
              <a:rPr lang="en-US" sz="1600" dirty="0" smtClean="0">
                <a:latin typeface="Arial Narrow" pitchFamily="34" charset="0"/>
                <a:ea typeface="Calibri" pitchFamily="34" charset="0"/>
                <a:cs typeface="Times New Roman" pitchFamily="18" charset="0"/>
                <a:hlinkClick r:id="rId5"/>
              </a:rPr>
              <a:t>http://blogs.iadb.org/sectorprivado/2015/09/22/greening-corporate-value-chains/</a:t>
            </a:r>
            <a:r>
              <a:rPr lang="en-US" sz="1600" dirty="0" smtClean="0">
                <a:latin typeface="Arial Narrow" pitchFamily="34"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0361" y="1789610"/>
            <a:ext cx="8867383" cy="400110"/>
          </a:xfrm>
          <a:prstGeom prst="rect">
            <a:avLst/>
          </a:prstGeom>
          <a:noFill/>
        </p:spPr>
        <p:txBody>
          <a:bodyPr wrap="square" rtlCol="0">
            <a:spAutoFit/>
          </a:bodyPr>
          <a:lstStyle/>
          <a:p>
            <a:pPr>
              <a:buFont typeface="Arial" pitchFamily="34" charset="0"/>
              <a:buChar char="•"/>
            </a:pPr>
            <a:r>
              <a:rPr lang="es-ES" sz="2000" dirty="0" smtClean="0">
                <a:latin typeface="Arial Narrow" pitchFamily="34" charset="0"/>
              </a:rPr>
              <a:t> Pérdida de oportunidades de acceder a mercados más exigentes.</a:t>
            </a:r>
            <a:endParaRPr lang="es-MX" sz="2000" dirty="0">
              <a:latin typeface="Arial Narrow" pitchFamily="34" charset="0"/>
            </a:endParaRPr>
          </a:p>
        </p:txBody>
      </p:sp>
      <p:sp>
        <p:nvSpPr>
          <p:cNvPr id="22" name="Rectangle 21"/>
          <p:cNvSpPr/>
          <p:nvPr/>
        </p:nvSpPr>
        <p:spPr>
          <a:xfrm>
            <a:off x="126128" y="813274"/>
            <a:ext cx="6085486" cy="646331"/>
          </a:xfrm>
          <a:prstGeom prst="rect">
            <a:avLst/>
          </a:prstGeom>
        </p:spPr>
        <p:txBody>
          <a:bodyPr wrap="square">
            <a:spAutoFit/>
          </a:bodyPr>
          <a:lstStyle/>
          <a:p>
            <a:r>
              <a:rPr lang="es-ES" b="1" dirty="0" smtClean="0">
                <a:latin typeface="Arial Narrow" pitchFamily="34" charset="0"/>
              </a:rPr>
              <a:t>Riesgos a los que se exponen las empresas que no tienen un adecuado desempeño ambiental:</a:t>
            </a:r>
            <a:endParaRPr lang="es-MX" b="1" dirty="0">
              <a:latin typeface="Arial Narrow" pitchFamily="34" charset="0"/>
            </a:endParaRPr>
          </a:p>
        </p:txBody>
      </p:sp>
      <p:sp>
        <p:nvSpPr>
          <p:cNvPr id="23" name="Title 1"/>
          <p:cNvSpPr>
            <a:spLocks noGrp="1"/>
          </p:cNvSpPr>
          <p:nvPr>
            <p:ph type="ctrTitle"/>
          </p:nvPr>
        </p:nvSpPr>
        <p:spPr>
          <a:xfrm>
            <a:off x="0" y="7876"/>
            <a:ext cx="9144000" cy="550264"/>
          </a:xfrm>
          <a:solidFill>
            <a:schemeClr val="accent5">
              <a:lumMod val="50000"/>
            </a:schemeClr>
          </a:solidFill>
        </p:spPr>
        <p:txBody>
          <a:bodyPr rtlCol="0">
            <a:normAutofit fontScale="90000"/>
          </a:bodyPr>
          <a:lstStyle/>
          <a:p>
            <a:r>
              <a:rPr lang="es-MX" sz="3200" dirty="0" smtClean="0">
                <a:solidFill>
                  <a:schemeClr val="bg1"/>
                </a:solidFill>
                <a:latin typeface="Arial Narrow" pitchFamily="34" charset="0"/>
              </a:rPr>
              <a:t>Gestión ambiental y competitividad empresarial</a:t>
            </a:r>
            <a:endParaRPr lang="es-MX" sz="3200" dirty="0">
              <a:solidFill>
                <a:schemeClr val="bg1"/>
              </a:solidFill>
              <a:latin typeface="Arial Narrow" pitchFamily="34" charset="0"/>
            </a:endParaRPr>
          </a:p>
        </p:txBody>
      </p:sp>
      <p:pic>
        <p:nvPicPr>
          <p:cNvPr id="4097" name="Picture 1"/>
          <p:cNvPicPr>
            <a:picLocks noChangeAspect="1" noChangeArrowheads="1"/>
          </p:cNvPicPr>
          <p:nvPr/>
        </p:nvPicPr>
        <p:blipFill>
          <a:blip r:embed="rId3"/>
          <a:srcRect/>
          <a:stretch>
            <a:fillRect/>
          </a:stretch>
        </p:blipFill>
        <p:spPr bwMode="auto">
          <a:xfrm>
            <a:off x="302210" y="2447668"/>
            <a:ext cx="6985694" cy="3431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5595</TotalTime>
  <Words>1726</Words>
  <Application>Microsoft Office PowerPoint</Application>
  <PresentationFormat>Letter Paper (8.5x11 in)</PresentationFormat>
  <Paragraphs>184</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MIPYMES Y  COMPRAS PÚBLICAS SUSTENTABLES</vt:lpstr>
      <vt:lpstr>PowerPoint Presentation</vt:lpstr>
      <vt:lpstr>Investigaciones, manuales, artículos </vt:lpstr>
      <vt:lpstr>www.comprasresponsables.org </vt:lpstr>
      <vt:lpstr>PowerPoint Presentation</vt:lpstr>
      <vt:lpstr>PowerPoint Presentation</vt:lpstr>
      <vt:lpstr>PowerPoint Presentation</vt:lpstr>
      <vt:lpstr>Gestión ambiental y competitividad empresarial</vt:lpstr>
      <vt:lpstr>Gestión ambiental y competitividad empresarial</vt:lpstr>
      <vt:lpstr>Desafíos para las MIPYMES en gestión ambiental</vt:lpstr>
      <vt:lpstr>Desafíos para las MIPYMES en gestión ambiental Y compras públicas</vt:lpstr>
      <vt:lpstr>Ejemplos de oferta ambiental en la región</vt:lpstr>
      <vt:lpstr>Ejemplos de oferta ambiental en la región</vt:lpstr>
      <vt:lpstr>Ejemplos de oferta ambiental en la región</vt:lpstr>
      <vt:lpstr>Oferta de MIPYMES al Sector Público</vt:lpstr>
      <vt:lpstr>Oferta de MIPYMES al Sector Público</vt:lpstr>
      <vt:lpstr>Fomento de la Participación de las MIPYMES en las cps  </vt:lpstr>
      <vt:lpstr>Instrumentos de política que fomentan la participación de MIPYMES</vt:lpstr>
      <vt:lpstr>Fomento de la Participación de las miPYMES en las cps  </vt:lpstr>
      <vt:lpstr>Priorización de productos</vt:lpstr>
      <vt:lpstr>Estudio de mercado</vt:lpstr>
      <vt:lpstr>conclusiones</vt:lpstr>
      <vt:lpstr>conclusiones</vt:lpstr>
      <vt:lpstr>PowerPoint Presentation</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INLINGUA 103453</dc:creator>
  <cp:lastModifiedBy>Helena</cp:lastModifiedBy>
  <cp:revision>284</cp:revision>
  <dcterms:created xsi:type="dcterms:W3CDTF">2010-06-17T23:11:43Z</dcterms:created>
  <dcterms:modified xsi:type="dcterms:W3CDTF">2015-10-26T23:04:42Z</dcterms:modified>
</cp:coreProperties>
</file>